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80" r:id="rId2"/>
    <p:sldId id="258" r:id="rId3"/>
    <p:sldId id="286" r:id="rId4"/>
    <p:sldId id="288" r:id="rId5"/>
    <p:sldId id="289" r:id="rId6"/>
    <p:sldId id="292" r:id="rId7"/>
    <p:sldId id="290" r:id="rId8"/>
    <p:sldId id="299" r:id="rId9"/>
    <p:sldId id="300" r:id="rId10"/>
    <p:sldId id="291" r:id="rId11"/>
    <p:sldId id="301" r:id="rId12"/>
    <p:sldId id="287" r:id="rId13"/>
    <p:sldId id="294" r:id="rId14"/>
    <p:sldId id="293" r:id="rId15"/>
    <p:sldId id="295" r:id="rId16"/>
    <p:sldId id="305" r:id="rId17"/>
    <p:sldId id="304" r:id="rId18"/>
    <p:sldId id="302" r:id="rId19"/>
    <p:sldId id="303" r:id="rId20"/>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6E7EB"/>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647"/>
    <p:restoredTop sz="67776"/>
  </p:normalViewPr>
  <p:slideViewPr>
    <p:cSldViewPr snapToGrid="0" snapToObjects="1" showGuides="1">
      <p:cViewPr varScale="1">
        <p:scale>
          <a:sx n="39" d="100"/>
          <a:sy n="39" d="100"/>
        </p:scale>
        <p:origin x="240" y="352"/>
      </p:cViewPr>
      <p:guideLst>
        <p:guide orient="horz" pos="4320"/>
        <p:guide pos="7633"/>
      </p:guideLst>
    </p:cSldViewPr>
  </p:slideViewPr>
  <p:notesTextViewPr>
    <p:cViewPr>
      <p:scale>
        <a:sx n="1" d="1"/>
        <a:sy n="1" d="1"/>
      </p:scale>
      <p:origin x="0" y="0"/>
    </p:cViewPr>
  </p:notesTextViewPr>
  <p:notesViewPr>
    <p:cSldViewPr snapToGrid="0" snapToObjects="1" showGuides="1">
      <p:cViewPr varScale="1">
        <p:scale>
          <a:sx n="91" d="100"/>
          <a:sy n="91" d="100"/>
        </p:scale>
        <p:origin x="328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CFFC7C-0376-E44D-ACA0-D60DC10B59F7}" type="datetimeFigureOut">
              <a:rPr lang="en-US" smtClean="0"/>
              <a:t>8/5/19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56CEB7-CA9E-364F-BFA0-4F3CF7BA902C}" type="slidenum">
              <a:rPr lang="en-US" smtClean="0"/>
              <a:t>‹#›</a:t>
            </a:fld>
            <a:endParaRPr lang="en-US"/>
          </a:p>
        </p:txBody>
      </p:sp>
    </p:spTree>
    <p:extLst>
      <p:ext uri="{BB962C8B-B14F-4D97-AF65-F5344CB8AC3E}">
        <p14:creationId xmlns:p14="http://schemas.microsoft.com/office/powerpoint/2010/main" val="198628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989989-881F-7540-9B89-64BCC68B1E09}" type="datetimeFigureOut">
              <a:rPr lang="en-US" smtClean="0"/>
              <a:t>8/5/19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858C2-9820-DF44-A17D-8054FE88623D}" type="slidenum">
              <a:rPr lang="en-US" smtClean="0"/>
              <a:t>‹#›</a:t>
            </a:fld>
            <a:endParaRPr lang="en-US"/>
          </a:p>
        </p:txBody>
      </p:sp>
    </p:spTree>
    <p:extLst>
      <p:ext uri="{BB962C8B-B14F-4D97-AF65-F5344CB8AC3E}">
        <p14:creationId xmlns:p14="http://schemas.microsoft.com/office/powerpoint/2010/main" val="115605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How many trees are there in New York City?</a:t>
            </a:r>
            <a:br>
              <a:rPr lang="en-US" dirty="0"/>
            </a:br>
            <a:r>
              <a:rPr lang="en-US" sz="1200" b="0" i="0" u="none" strike="noStrike" kern="1200" dirty="0">
                <a:solidFill>
                  <a:schemeClr val="tx1"/>
                </a:solidFill>
                <a:effectLst/>
                <a:latin typeface="+mn-lt"/>
                <a:ea typeface="+mn-ea"/>
                <a:cs typeface="+mn-cs"/>
              </a:rPr>
              <a:t>I'm staying in Weehawken, and I got off the port authority terminal and came all the way here, and I didn't see a single tree.</a:t>
            </a:r>
            <a:br>
              <a:rPr lang="en-US" dirty="0"/>
            </a:br>
            <a:r>
              <a:rPr lang="en-US" sz="1200" b="0" i="0" u="none" strike="noStrike" kern="1200" dirty="0">
                <a:solidFill>
                  <a:schemeClr val="tx1"/>
                </a:solidFill>
                <a:effectLst/>
                <a:latin typeface="+mn-lt"/>
                <a:ea typeface="+mn-ea"/>
                <a:cs typeface="+mn-cs"/>
              </a:rPr>
              <a:t>I don't know if there's any trees all over New York City, but at least I thought there were no trees in Manhattan.</a:t>
            </a:r>
            <a:br>
              <a:rPr lang="en-US" dirty="0"/>
            </a:br>
            <a:r>
              <a:rPr lang="en-US" sz="1200" b="0" i="0" u="none" strike="noStrike" kern="1200" dirty="0">
                <a:solidFill>
                  <a:schemeClr val="tx1"/>
                </a:solidFill>
                <a:effectLst/>
                <a:latin typeface="+mn-lt"/>
                <a:ea typeface="+mn-ea"/>
                <a:cs typeface="+mn-cs"/>
              </a:rPr>
              <a:t>But in Central Park and in small parks, there are many trees.</a:t>
            </a:r>
            <a:br>
              <a:rPr lang="en-US" dirty="0"/>
            </a:br>
            <a:r>
              <a:rPr lang="en-US" sz="1200" b="0" i="0" u="none" strike="noStrike" kern="1200" dirty="0">
                <a:solidFill>
                  <a:schemeClr val="tx1"/>
                </a:solidFill>
                <a:effectLst/>
                <a:latin typeface="+mn-lt"/>
                <a:ea typeface="+mn-ea"/>
                <a:cs typeface="+mn-cs"/>
              </a:rPr>
              <a:t>So, I decided that the tree of New York City was the topic of the presentation.</a:t>
            </a:r>
          </a:p>
          <a:p>
            <a:r>
              <a:rPr lang="en-US" sz="1200" b="0" i="0" u="none" strike="noStrike" kern="1200" dirty="0">
                <a:solidFill>
                  <a:schemeClr val="tx1"/>
                </a:solidFill>
                <a:effectLst/>
                <a:latin typeface="+mn-lt"/>
                <a:ea typeface="+mn-ea"/>
                <a:cs typeface="+mn-cs"/>
              </a:rPr>
              <a:t>Actually, The first data of environment category of NYC open data is about Tree. this is a secret</a:t>
            </a:r>
          </a:p>
          <a:p>
            <a:r>
              <a:rPr lang="en-US" sz="1200" b="0" i="0" u="none" strike="noStrike" kern="1200" dirty="0">
                <a:solidFill>
                  <a:schemeClr val="tx1"/>
                </a:solidFill>
                <a:effectLst/>
                <a:latin typeface="+mn-lt"/>
                <a:ea typeface="+mn-ea"/>
                <a:cs typeface="+mn-cs"/>
              </a:rPr>
              <a:t>I found out after the project, there were a lot of visualized data about the street trees, but please pretend you don't know.</a:t>
            </a:r>
          </a:p>
          <a:p>
            <a:endParaRPr lang="en-US" altLang="ko-KR" dirty="0"/>
          </a:p>
          <a:p>
            <a:r>
              <a:rPr lang="ko-KR" altLang="en-US" dirty="0" err="1"/>
              <a:t>뉴욕시에</a:t>
            </a:r>
            <a:r>
              <a:rPr lang="ko-KR" altLang="en-US" dirty="0"/>
              <a:t> 나무가 얼마나 있을까요</a:t>
            </a:r>
            <a:r>
              <a:rPr lang="en-US" altLang="ko-KR" dirty="0"/>
              <a:t>?</a:t>
            </a:r>
          </a:p>
          <a:p>
            <a:r>
              <a:rPr lang="ko-KR" altLang="en-US" dirty="0"/>
              <a:t>저는 </a:t>
            </a:r>
            <a:r>
              <a:rPr lang="ko-KR" altLang="en-US" dirty="0" err="1"/>
              <a:t>위호큰에</a:t>
            </a:r>
            <a:r>
              <a:rPr lang="ko-KR" altLang="en-US" dirty="0"/>
              <a:t> 머물고 있는데 </a:t>
            </a:r>
            <a:r>
              <a:rPr lang="en-US" altLang="ko-KR" dirty="0"/>
              <a:t>port authority</a:t>
            </a:r>
            <a:r>
              <a:rPr lang="ko-KR" altLang="en-US" dirty="0"/>
              <a:t>터미널에서 내려서 여기까지 오는데 나무를 단 한 그루도 보지 못했습니다</a:t>
            </a:r>
            <a:r>
              <a:rPr lang="en-US" altLang="ko-KR" dirty="0"/>
              <a:t>.</a:t>
            </a:r>
          </a:p>
          <a:p>
            <a:r>
              <a:rPr lang="ko-KR" altLang="en-US" dirty="0" err="1"/>
              <a:t>뉴욕시</a:t>
            </a:r>
            <a:r>
              <a:rPr lang="ko-KR" altLang="en-US" dirty="0"/>
              <a:t> 전체에 가로수가 하나도 </a:t>
            </a:r>
            <a:r>
              <a:rPr lang="ko-KR" altLang="en-US" dirty="0" err="1"/>
              <a:t>없을리는</a:t>
            </a:r>
            <a:r>
              <a:rPr lang="ko-KR" altLang="en-US" dirty="0"/>
              <a:t> 없겠지만 적어도 </a:t>
            </a:r>
            <a:r>
              <a:rPr lang="ko-KR" altLang="en-US" dirty="0" err="1"/>
              <a:t>맨하탄에는</a:t>
            </a:r>
            <a:r>
              <a:rPr lang="ko-KR" altLang="en-US" dirty="0"/>
              <a:t> 나무가 없는 줄 알았어요</a:t>
            </a:r>
            <a:endParaRPr lang="en-US" altLang="ko-KR" dirty="0"/>
          </a:p>
          <a:p>
            <a:r>
              <a:rPr lang="ko-KR" altLang="en-US" dirty="0"/>
              <a:t>하지만 센트럴파크나 곳곳의 작은 공원에는 또 나무가 많이 있죠</a:t>
            </a:r>
            <a:endParaRPr lang="en-US" altLang="ko-KR" dirty="0"/>
          </a:p>
          <a:p>
            <a:r>
              <a:rPr lang="ko-KR" altLang="en-US" dirty="0"/>
              <a:t>그래서 뉴욕시의 나무를 주제로 정했습니다</a:t>
            </a:r>
            <a:r>
              <a:rPr lang="en-US" altLang="ko-KR" dirty="0"/>
              <a:t>.</a:t>
            </a:r>
          </a:p>
          <a:p>
            <a:r>
              <a:rPr lang="ko-KR" altLang="en-US" dirty="0"/>
              <a:t>사실 </a:t>
            </a:r>
            <a:r>
              <a:rPr lang="en-US" altLang="ko-KR" dirty="0"/>
              <a:t>NYC open data</a:t>
            </a:r>
            <a:r>
              <a:rPr lang="ko-KR" altLang="en-US" dirty="0"/>
              <a:t>에 제일 처음에 나무 데이터가 있어서 이것으로 </a:t>
            </a:r>
            <a:r>
              <a:rPr lang="ko-KR" altLang="en-US" dirty="0" err="1"/>
              <a:t>정한건</a:t>
            </a:r>
            <a:r>
              <a:rPr lang="ko-KR" altLang="en-US" dirty="0"/>
              <a:t> 비밀이에요</a:t>
            </a:r>
            <a:endParaRPr lang="en-US" altLang="ko-KR" dirty="0"/>
          </a:p>
          <a:p>
            <a:r>
              <a:rPr lang="ko-KR" altLang="en-US" dirty="0"/>
              <a:t>프로젝트 이후에 알게 된 사실이지만 이미 가로수에 대해서 시각화 된 많은 자료들이 있었지만 </a:t>
            </a:r>
            <a:r>
              <a:rPr lang="ko-KR" altLang="en-US" dirty="0" err="1"/>
              <a:t>모른척</a:t>
            </a:r>
            <a:r>
              <a:rPr lang="ko-KR" altLang="en-US" dirty="0"/>
              <a:t> 해주세요</a:t>
            </a:r>
            <a:endParaRPr lang="en-US" altLang="ko-KR" dirty="0"/>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a:t>
            </a:fld>
            <a:endParaRPr lang="en-US"/>
          </a:p>
        </p:txBody>
      </p:sp>
    </p:spTree>
    <p:extLst>
      <p:ext uri="{BB962C8B-B14F-4D97-AF65-F5344CB8AC3E}">
        <p14:creationId xmlns:p14="http://schemas.microsoft.com/office/powerpoint/2010/main" val="310923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311 service request data.</a:t>
            </a:r>
          </a:p>
          <a:p>
            <a:r>
              <a:rPr lang="en-US" sz="1200" b="0" i="0" u="none" strike="noStrike" kern="1200" dirty="0">
                <a:solidFill>
                  <a:schemeClr val="tx1"/>
                </a:solidFill>
                <a:effectLst/>
                <a:latin typeface="+mn-lt"/>
                <a:ea typeface="+mn-ea"/>
                <a:cs typeface="+mn-cs"/>
              </a:rPr>
              <a:t>The largest percentage of street tree complaints is dead tree. </a:t>
            </a:r>
          </a:p>
          <a:p>
            <a:r>
              <a:rPr lang="en-US" sz="1200" b="0" i="0" u="none" strike="noStrike" kern="1200" dirty="0">
                <a:solidFill>
                  <a:schemeClr val="tx1"/>
                </a:solidFill>
                <a:effectLst/>
                <a:latin typeface="+mn-lt"/>
                <a:ea typeface="+mn-ea"/>
                <a:cs typeface="+mn-cs"/>
              </a:rPr>
              <a:t>If I gather similar complaints, the ratio is larger.</a:t>
            </a:r>
            <a:endParaRPr lang="en-US" altLang="ko-KR" dirty="0"/>
          </a:p>
          <a:p>
            <a:endParaRPr lang="en-US" altLang="ko-KR" dirty="0"/>
          </a:p>
          <a:p>
            <a:r>
              <a:rPr lang="ko-KR" altLang="en-US" dirty="0"/>
              <a:t>가로수 관련 민원 중 가장 많은 비율을 차지하는 </a:t>
            </a:r>
            <a:r>
              <a:rPr lang="en-US" altLang="ko-KR" dirty="0"/>
              <a:t>description</a:t>
            </a:r>
            <a:r>
              <a:rPr lang="ko-KR" altLang="en-US" dirty="0"/>
              <a:t>을 보면 </a:t>
            </a:r>
            <a:r>
              <a:rPr lang="en-US" altLang="ko-KR" dirty="0"/>
              <a:t>dead tree</a:t>
            </a:r>
            <a:r>
              <a:rPr lang="ko-KR" altLang="en-US" dirty="0"/>
              <a:t>입니다</a:t>
            </a:r>
            <a:r>
              <a:rPr lang="en-US" altLang="ko-KR" dirty="0"/>
              <a:t>.</a:t>
            </a:r>
            <a:r>
              <a:rPr lang="ko-KR" altLang="en-US" dirty="0"/>
              <a:t> </a:t>
            </a:r>
            <a:endParaRPr lang="en-US" altLang="ko-KR" dirty="0"/>
          </a:p>
          <a:p>
            <a:r>
              <a:rPr lang="ko-KR" altLang="en-US" dirty="0"/>
              <a:t>비슷한 </a:t>
            </a:r>
            <a:r>
              <a:rPr lang="ko-KR" altLang="en-US" dirty="0" err="1"/>
              <a:t>민원끼리</a:t>
            </a:r>
            <a:r>
              <a:rPr lang="ko-KR" altLang="en-US" dirty="0"/>
              <a:t> 모아보면 비율은 더 큽니다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10</a:t>
            </a:fld>
            <a:endParaRPr lang="en-US"/>
          </a:p>
        </p:txBody>
      </p:sp>
    </p:spTree>
    <p:extLst>
      <p:ext uri="{BB962C8B-B14F-4D97-AF65-F5344CB8AC3E}">
        <p14:creationId xmlns:p14="http://schemas.microsoft.com/office/powerpoint/2010/main" val="384551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These are Various statistics for NYC trees.</a:t>
            </a:r>
            <a:br>
              <a:rPr lang="en-US" dirty="0"/>
            </a:br>
            <a:r>
              <a:rPr lang="en-US" sz="1200" b="0" i="0" u="none" strike="noStrike" kern="1200" dirty="0">
                <a:solidFill>
                  <a:schemeClr val="tx1"/>
                </a:solidFill>
                <a:effectLst/>
                <a:latin typeface="+mn-lt"/>
                <a:ea typeface="+mn-ea"/>
                <a:cs typeface="+mn-cs"/>
              </a:rPr>
              <a:t>You can get the information about which trees are the most, what size trees are the most.</a:t>
            </a:r>
            <a:br>
              <a:rPr lang="en-US" dirty="0"/>
            </a:br>
            <a:r>
              <a:rPr lang="en-US" sz="1200" b="0" i="0" u="none" strike="noStrike" kern="1200" dirty="0">
                <a:solidFill>
                  <a:schemeClr val="tx1"/>
                </a:solidFill>
                <a:effectLst/>
                <a:latin typeface="+mn-lt"/>
                <a:ea typeface="+mn-ea"/>
                <a:cs typeface="+mn-cs"/>
              </a:rPr>
              <a:t>I thought that NYC would have planted a lot of trees with high health rates because of the complaints about dead trees from data so far.</a:t>
            </a:r>
            <a:endParaRPr lang="en-US" altLang="ko-KR" dirty="0"/>
          </a:p>
          <a:p>
            <a:endParaRPr lang="en-US" altLang="ko-KR" dirty="0"/>
          </a:p>
          <a:p>
            <a:r>
              <a:rPr lang="en-US" dirty="0"/>
              <a:t>NYC </a:t>
            </a:r>
            <a:r>
              <a:rPr lang="ko-KR" altLang="en-US" dirty="0"/>
              <a:t>가로수에 대한 다양한 통계입니다</a:t>
            </a:r>
            <a:r>
              <a:rPr lang="en-US" altLang="ko-KR" dirty="0"/>
              <a:t>.</a:t>
            </a:r>
          </a:p>
          <a:p>
            <a:r>
              <a:rPr lang="ko-KR" altLang="en-US" dirty="0"/>
              <a:t>어떤 나무가 가장 많은지</a:t>
            </a:r>
            <a:r>
              <a:rPr lang="en-US" altLang="ko-KR" dirty="0"/>
              <a:t>,</a:t>
            </a:r>
            <a:r>
              <a:rPr lang="ko-KR" altLang="en-US" dirty="0"/>
              <a:t> 어떤 크기의 나무가 가장 많은지 등의 정보를 알 수 있습니다</a:t>
            </a:r>
            <a:r>
              <a:rPr lang="en-US" altLang="ko-KR" dirty="0"/>
              <a:t>.</a:t>
            </a:r>
          </a:p>
          <a:p>
            <a:r>
              <a:rPr lang="ko-KR" altLang="en-US" dirty="0"/>
              <a:t>저는 지금까지의 데이터를 통해서 죽은 나무에 대한 불만이 많기 때문에 </a:t>
            </a:r>
            <a:r>
              <a:rPr lang="en-US" altLang="ko-KR" dirty="0"/>
              <a:t>NYC</a:t>
            </a:r>
            <a:r>
              <a:rPr lang="ko-KR" altLang="en-US" dirty="0"/>
              <a:t>에서는 건강한 비율이 높은 품종의 나무를</a:t>
            </a:r>
            <a:endParaRPr lang="en-US" altLang="ko-KR" dirty="0"/>
          </a:p>
          <a:p>
            <a:r>
              <a:rPr lang="ko-KR" altLang="en-US" dirty="0"/>
              <a:t>많이 심었을 것이라고 생각했습니다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11</a:t>
            </a:fld>
            <a:endParaRPr lang="en-US"/>
          </a:p>
        </p:txBody>
      </p:sp>
    </p:spTree>
    <p:extLst>
      <p:ext uri="{BB962C8B-B14F-4D97-AF65-F5344CB8AC3E}">
        <p14:creationId xmlns:p14="http://schemas.microsoft.com/office/powerpoint/2010/main" val="1055160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check the health status rank of the street trees.</a:t>
            </a:r>
          </a:p>
          <a:p>
            <a:r>
              <a:rPr lang="en-US" sz="1200" b="0" i="0" u="none" strike="noStrike" kern="1200" dirty="0">
                <a:solidFill>
                  <a:schemeClr val="tx1"/>
                </a:solidFill>
                <a:effectLst/>
                <a:latin typeface="+mn-lt"/>
                <a:ea typeface="+mn-ea"/>
                <a:cs typeface="+mn-cs"/>
              </a:rPr>
              <a:t>I compared the ranking of the quantity of trees in the NYC and the proportion of healthy trees.</a:t>
            </a:r>
          </a:p>
          <a:p>
            <a:endParaRPr lang="en-US" altLang="ko-KR"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it. It's not relevant at all</a:t>
            </a:r>
          </a:p>
          <a:p>
            <a:endParaRPr lang="en-US" altLang="ko-KR"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case there is distortion due to trees that are low in quantity, even if</a:t>
            </a:r>
            <a:r>
              <a:rPr lang="ko-KR" altLang="en-US" sz="1200" b="0" i="0" u="none" strike="noStrike"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check top 20 is the same result.</a:t>
            </a:r>
            <a:endParaRPr lang="en-US" altLang="ko-KR" dirty="0"/>
          </a:p>
          <a:p>
            <a:endParaRPr lang="en-US" altLang="ko-KR" dirty="0"/>
          </a:p>
          <a:p>
            <a:endParaRPr lang="en-US" altLang="ko-KR" dirty="0"/>
          </a:p>
          <a:p>
            <a:r>
              <a:rPr lang="ko-KR" altLang="en-US" dirty="0"/>
              <a:t>그러면 이제 나무의 </a:t>
            </a:r>
            <a:r>
              <a:rPr lang="ko-KR" altLang="en-US" dirty="0" err="1"/>
              <a:t>품종별</a:t>
            </a:r>
            <a:r>
              <a:rPr lang="ko-KR" altLang="en-US" dirty="0"/>
              <a:t> 건강 상태</a:t>
            </a:r>
            <a:r>
              <a:rPr lang="en-US" altLang="ko-KR" dirty="0"/>
              <a:t> </a:t>
            </a:r>
            <a:r>
              <a:rPr lang="ko-KR" altLang="en-US" dirty="0"/>
              <a:t>순위를 확인하겠습니다</a:t>
            </a:r>
            <a:endParaRPr lang="en-US" altLang="ko-KR" dirty="0"/>
          </a:p>
          <a:p>
            <a:r>
              <a:rPr lang="ko-KR" altLang="en-US" dirty="0"/>
              <a:t>뉴욕시의 나무 수량 순위와 건강한 나무 비율 순위를 비교하였습니다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이렇습니다</a:t>
            </a:r>
            <a:r>
              <a:rPr lang="en-US" altLang="ko-KR" dirty="0"/>
              <a:t>. </a:t>
            </a:r>
            <a:r>
              <a:rPr lang="ko-KR" altLang="en-US" dirty="0"/>
              <a:t>전혀 관련이 없네요</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혹시나 수량이 적은 나무때문에 왜곡이 </a:t>
            </a:r>
            <a:r>
              <a:rPr lang="ko-KR" altLang="en-US" dirty="0" err="1"/>
              <a:t>있을까봐</a:t>
            </a:r>
            <a:r>
              <a:rPr lang="ko-KR" altLang="en-US" dirty="0"/>
              <a:t> </a:t>
            </a:r>
            <a:r>
              <a:rPr lang="en-US" altLang="ko-KR" dirty="0"/>
              <a:t>top20</a:t>
            </a:r>
            <a:r>
              <a:rPr lang="ko-KR" altLang="en-US" dirty="0"/>
              <a:t>만 확인해도 결과는 동일합니다</a:t>
            </a:r>
            <a:r>
              <a:rPr lang="en-US" altLang="ko-KR" dirty="0"/>
              <a:t>.</a:t>
            </a:r>
          </a:p>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12</a:t>
            </a:fld>
            <a:endParaRPr lang="en-US"/>
          </a:p>
        </p:txBody>
      </p:sp>
    </p:spTree>
    <p:extLst>
      <p:ext uri="{BB962C8B-B14F-4D97-AF65-F5344CB8AC3E}">
        <p14:creationId xmlns:p14="http://schemas.microsoft.com/office/powerpoint/2010/main" val="352034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look for other relevant data.</a:t>
            </a:r>
            <a:br>
              <a:rPr lang="en-US" dirty="0"/>
            </a:br>
            <a:r>
              <a:rPr lang="en-US" sz="1200" b="0" i="0" u="none" strike="noStrike" kern="1200" dirty="0">
                <a:solidFill>
                  <a:schemeClr val="tx1"/>
                </a:solidFill>
                <a:effectLst/>
                <a:latin typeface="+mn-lt"/>
                <a:ea typeface="+mn-ea"/>
                <a:cs typeface="+mn-cs"/>
              </a:rPr>
              <a:t>Check the percentage of trees by status, the proportion by region and the proportion by variety.</a:t>
            </a:r>
          </a:p>
          <a:p>
            <a:r>
              <a:rPr lang="en-US" sz="1200" b="0" i="0" u="none" strike="noStrike" kern="1200" dirty="0">
                <a:solidFill>
                  <a:schemeClr val="tx1"/>
                </a:solidFill>
                <a:effectLst/>
                <a:latin typeface="+mn-lt"/>
                <a:ea typeface="+mn-ea"/>
                <a:cs typeface="+mn-cs"/>
              </a:rPr>
              <a:t>The most common trees are </a:t>
            </a:r>
            <a:r>
              <a:rPr lang="en-US" sz="1200" b="0" i="0" u="none" strike="noStrike" kern="1200" dirty="0" err="1">
                <a:solidFill>
                  <a:schemeClr val="tx1"/>
                </a:solidFill>
                <a:effectLst/>
                <a:latin typeface="+mn-lt"/>
                <a:ea typeface="+mn-ea"/>
                <a:cs typeface="+mn-cs"/>
              </a:rPr>
              <a:t>london</a:t>
            </a:r>
            <a:r>
              <a:rPr lang="en-US" sz="1200" b="0" i="0" u="none" strike="noStrike" kern="1200" dirty="0">
                <a:solidFill>
                  <a:schemeClr val="tx1"/>
                </a:solidFill>
                <a:effectLst/>
                <a:latin typeface="+mn-lt"/>
                <a:ea typeface="+mn-ea"/>
                <a:cs typeface="+mn-cs"/>
              </a:rPr>
              <a:t> planetree and </a:t>
            </a:r>
            <a:r>
              <a:rPr lang="en-US" sz="1200" b="0" i="0" u="none" strike="noStrike" kern="1200" dirty="0" err="1">
                <a:solidFill>
                  <a:schemeClr val="tx1"/>
                </a:solidFill>
                <a:effectLst/>
                <a:latin typeface="+mn-lt"/>
                <a:ea typeface="+mn-ea"/>
                <a:cs typeface="+mn-cs"/>
              </a:rPr>
              <a:t>honeylocust</a:t>
            </a:r>
            <a:r>
              <a:rPr lang="en-US" sz="1200" b="0" i="0" u="none" strike="noStrike" kern="1200" dirty="0">
                <a:solidFill>
                  <a:schemeClr val="tx1"/>
                </a:solidFill>
                <a:effectLst/>
                <a:latin typeface="+mn-lt"/>
                <a:ea typeface="+mn-ea"/>
                <a:cs typeface="+mn-cs"/>
              </a:rPr>
              <a:t> as pictured.</a:t>
            </a:r>
          </a:p>
          <a:p>
            <a:r>
              <a:rPr lang="en-US" sz="1200" b="0" i="0" u="none" strike="noStrike" kern="1200" dirty="0">
                <a:solidFill>
                  <a:schemeClr val="tx1"/>
                </a:solidFill>
                <a:effectLst/>
                <a:latin typeface="+mn-lt"/>
                <a:ea typeface="+mn-ea"/>
                <a:cs typeface="+mn-cs"/>
              </a:rPr>
              <a:t>But It's hard to find anything special.</a:t>
            </a:r>
          </a:p>
          <a:p>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이제 연관성 있는 다른 데이터를 찾아보겠습니다</a:t>
            </a:r>
            <a:r>
              <a:rPr lang="en-US" altLang="ko-KR" dirty="0"/>
              <a:t>.</a:t>
            </a:r>
          </a:p>
          <a:p>
            <a:r>
              <a:rPr lang="ko-KR" altLang="en-US" dirty="0"/>
              <a:t>나무의 </a:t>
            </a:r>
            <a:r>
              <a:rPr lang="ko-KR" altLang="en-US" dirty="0" err="1"/>
              <a:t>상태별</a:t>
            </a:r>
            <a:r>
              <a:rPr lang="ko-KR" altLang="en-US" dirty="0"/>
              <a:t> 비율과 지역별 비율</a:t>
            </a:r>
            <a:r>
              <a:rPr lang="en-US" altLang="ko-KR" dirty="0"/>
              <a:t>,</a:t>
            </a:r>
            <a:r>
              <a:rPr lang="ko-KR" altLang="en-US" dirty="0"/>
              <a:t> </a:t>
            </a:r>
            <a:r>
              <a:rPr lang="ko-KR" altLang="en-US" dirty="0" err="1"/>
              <a:t>품종별</a:t>
            </a:r>
            <a:r>
              <a:rPr lang="ko-KR" altLang="en-US" dirty="0"/>
              <a:t> 비율도 확인해 봅니다</a:t>
            </a:r>
            <a:r>
              <a:rPr lang="en-US" altLang="ko-KR" dirty="0"/>
              <a:t>.</a:t>
            </a:r>
          </a:p>
          <a:p>
            <a:r>
              <a:rPr lang="ko-KR" altLang="en-US" dirty="0"/>
              <a:t>가장 흔한 나무는 그림과 같은 </a:t>
            </a:r>
            <a:r>
              <a:rPr lang="en-US" altLang="ko-KR" dirty="0"/>
              <a:t>London planetree</a:t>
            </a:r>
            <a:r>
              <a:rPr lang="ko-KR" altLang="en-US" dirty="0"/>
              <a:t>와 </a:t>
            </a:r>
            <a:r>
              <a:rPr lang="en-US" altLang="ko-KR" dirty="0" err="1"/>
              <a:t>honeylocust</a:t>
            </a:r>
            <a:r>
              <a:rPr lang="ko-KR" altLang="en-US" dirty="0"/>
              <a:t>입니다</a:t>
            </a:r>
            <a:r>
              <a:rPr lang="en-US" altLang="ko-KR" dirty="0"/>
              <a:t>.</a:t>
            </a:r>
          </a:p>
          <a:p>
            <a:r>
              <a:rPr lang="ko-KR" altLang="en-US" dirty="0"/>
              <a:t>하지만 특별한 내용을 찾기는 </a:t>
            </a:r>
            <a:r>
              <a:rPr lang="ko-KR" altLang="en-US" dirty="0" err="1"/>
              <a:t>힘듦니다</a:t>
            </a:r>
            <a:r>
              <a:rPr lang="en-US" altLang="ko-KR" dirty="0"/>
              <a:t>.</a:t>
            </a:r>
          </a:p>
        </p:txBody>
      </p:sp>
      <p:sp>
        <p:nvSpPr>
          <p:cNvPr id="4" name="Slide Number Placeholder 3"/>
          <p:cNvSpPr>
            <a:spLocks noGrp="1"/>
          </p:cNvSpPr>
          <p:nvPr>
            <p:ph type="sldNum" sz="quarter" idx="5"/>
          </p:nvPr>
        </p:nvSpPr>
        <p:spPr/>
        <p:txBody>
          <a:bodyPr/>
          <a:lstStyle/>
          <a:p>
            <a:fld id="{3D8858C2-9820-DF44-A17D-8054FE88623D}" type="slidenum">
              <a:rPr lang="en-US" smtClean="0"/>
              <a:t>13</a:t>
            </a:fld>
            <a:endParaRPr lang="en-US"/>
          </a:p>
        </p:txBody>
      </p:sp>
    </p:spTree>
    <p:extLst>
      <p:ext uri="{BB962C8B-B14F-4D97-AF65-F5344CB8AC3E}">
        <p14:creationId xmlns:p14="http://schemas.microsoft.com/office/powerpoint/2010/main" val="3930223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Compare the size of the trees by status and the size by problem.</a:t>
            </a:r>
          </a:p>
          <a:p>
            <a:r>
              <a:rPr lang="en-US" altLang="ko-KR" dirty="0"/>
              <a:t>The more trees in good condition, the bigger they are.</a:t>
            </a:r>
            <a:r>
              <a:rPr lang="ko-KR" altLang="en-US" dirty="0"/>
              <a:t> </a:t>
            </a:r>
            <a:r>
              <a:rPr lang="en-US" altLang="ko-KR" dirty="0"/>
              <a:t>Stone, </a:t>
            </a:r>
            <a:r>
              <a:rPr lang="en-US" altLang="ko-KR" dirty="0" err="1"/>
              <a:t>BranchLights</a:t>
            </a:r>
            <a:r>
              <a:rPr lang="en-US" altLang="ko-KR" dirty="0"/>
              <a:t>, Sneakers, and other problems are also the largest trees.</a:t>
            </a:r>
          </a:p>
          <a:p>
            <a:endParaRPr lang="en-US" altLang="ko-KR" dirty="0"/>
          </a:p>
          <a:p>
            <a:r>
              <a:rPr lang="ko-KR" altLang="en-US" dirty="0"/>
              <a:t>나무의 </a:t>
            </a:r>
            <a:r>
              <a:rPr lang="ko-KR" altLang="en-US" dirty="0" err="1"/>
              <a:t>상태별</a:t>
            </a:r>
            <a:r>
              <a:rPr lang="ko-KR" altLang="en-US" dirty="0"/>
              <a:t> 크기와 </a:t>
            </a:r>
            <a:r>
              <a:rPr lang="ko-KR" altLang="en-US" dirty="0" err="1"/>
              <a:t>문제점별</a:t>
            </a:r>
            <a:r>
              <a:rPr lang="ko-KR" altLang="en-US" dirty="0"/>
              <a:t> 크기도 비교해 봅니다</a:t>
            </a:r>
            <a:r>
              <a:rPr lang="en-US" altLang="ko-KR" dirty="0"/>
              <a:t>.</a:t>
            </a:r>
          </a:p>
          <a:p>
            <a:r>
              <a:rPr lang="ko-KR" altLang="en-US" dirty="0"/>
              <a:t>상태가 좋은 나무일수록 크기가 더 크네요</a:t>
            </a:r>
            <a:r>
              <a:rPr lang="en-US" altLang="ko-KR" dirty="0"/>
              <a:t>.</a:t>
            </a:r>
            <a:r>
              <a:rPr lang="ko-KR" altLang="en-US" dirty="0"/>
              <a:t> </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14</a:t>
            </a:fld>
            <a:endParaRPr lang="en-US"/>
          </a:p>
        </p:txBody>
      </p:sp>
    </p:spTree>
    <p:extLst>
      <p:ext uri="{BB962C8B-B14F-4D97-AF65-F5344CB8AC3E}">
        <p14:creationId xmlns:p14="http://schemas.microsoft.com/office/powerpoint/2010/main" val="3272771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According to the average size of trees by borough, Manhattan is the smallest.</a:t>
            </a:r>
          </a:p>
          <a:p>
            <a:r>
              <a:rPr lang="en-US" sz="1200" b="0" i="0" u="none" strike="noStrike" kern="1200" dirty="0">
                <a:solidFill>
                  <a:schemeClr val="tx1"/>
                </a:solidFill>
                <a:effectLst/>
                <a:latin typeface="+mn-lt"/>
                <a:ea typeface="+mn-ea"/>
                <a:cs typeface="+mn-cs"/>
              </a:rPr>
              <a:t>The reason why the average tree size in Manhattan is small is because there are many </a:t>
            </a:r>
            <a:r>
              <a:rPr lang="en-US" sz="1200" b="0" i="0" u="none" strike="noStrike" kern="1200" dirty="0" err="1">
                <a:solidFill>
                  <a:schemeClr val="tx1"/>
                </a:solidFill>
                <a:effectLst/>
                <a:latin typeface="+mn-lt"/>
                <a:ea typeface="+mn-ea"/>
                <a:cs typeface="+mn-cs"/>
              </a:rPr>
              <a:t>honeylocusts</a:t>
            </a:r>
            <a:r>
              <a:rPr lang="en-US" sz="1200" b="0" i="0" u="none" strike="noStrike" kern="1200" dirty="0">
                <a:solidFill>
                  <a:schemeClr val="tx1"/>
                </a:solidFill>
                <a:effectLst/>
                <a:latin typeface="+mn-lt"/>
                <a:ea typeface="+mn-ea"/>
                <a:cs typeface="+mn-cs"/>
              </a:rPr>
              <a:t>, which are relatively small trees.</a:t>
            </a:r>
          </a:p>
          <a:p>
            <a:r>
              <a:rPr lang="en-US" sz="1200" b="0" i="0" u="none" strike="noStrike" kern="1200" dirty="0">
                <a:solidFill>
                  <a:schemeClr val="tx1"/>
                </a:solidFill>
                <a:effectLst/>
                <a:latin typeface="+mn-lt"/>
                <a:ea typeface="+mn-ea"/>
                <a:cs typeface="+mn-cs"/>
              </a:rPr>
              <a:t>I'm guessing they planted a lot of trees that weren't too big because it's downtown.</a:t>
            </a:r>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지역별 나무 크기를 보면 </a:t>
            </a:r>
            <a:r>
              <a:rPr lang="ko-KR" altLang="en-US" sz="1200" b="0" i="0" u="none" strike="noStrike" kern="1200" dirty="0" err="1">
                <a:solidFill>
                  <a:schemeClr val="tx1"/>
                </a:solidFill>
                <a:effectLst/>
                <a:latin typeface="+mn-lt"/>
                <a:ea typeface="+mn-ea"/>
                <a:cs typeface="+mn-cs"/>
              </a:rPr>
              <a:t>맨하탄이</a:t>
            </a:r>
            <a:r>
              <a:rPr lang="ko-KR" altLang="en-US" sz="1200" b="0" i="0" u="none" strike="noStrike" kern="1200" dirty="0">
                <a:solidFill>
                  <a:schemeClr val="tx1"/>
                </a:solidFill>
                <a:effectLst/>
                <a:latin typeface="+mn-lt"/>
                <a:ea typeface="+mn-ea"/>
                <a:cs typeface="+mn-cs"/>
              </a:rPr>
              <a:t> 제일 작습니다</a:t>
            </a:r>
            <a:r>
              <a:rPr lang="en-US" altLang="ko-KR" sz="1200" b="0" i="0" u="none" strike="noStrike" kern="1200" dirty="0">
                <a:solidFill>
                  <a:schemeClr val="tx1"/>
                </a:solidFill>
                <a:effectLst/>
                <a:latin typeface="+mn-lt"/>
                <a:ea typeface="+mn-ea"/>
                <a:cs typeface="+mn-cs"/>
              </a:rPr>
              <a:t>.</a:t>
            </a:r>
          </a:p>
          <a:p>
            <a:r>
              <a:rPr lang="ko-KR" altLang="en-US" dirty="0" err="1"/>
              <a:t>맨하탄의</a:t>
            </a:r>
            <a:r>
              <a:rPr lang="ko-KR" altLang="en-US" dirty="0"/>
              <a:t> 평균 나무 크기가 작은 이유는 상대적으로 작은 나무인 </a:t>
            </a:r>
            <a:r>
              <a:rPr lang="en-US" altLang="ko-KR" dirty="0" err="1"/>
              <a:t>honeylocust</a:t>
            </a:r>
            <a:r>
              <a:rPr lang="ko-KR" altLang="en-US" dirty="0"/>
              <a:t>가 많기 때문이다</a:t>
            </a:r>
            <a:endParaRPr lang="en-US" altLang="ko-KR" dirty="0"/>
          </a:p>
          <a:p>
            <a:r>
              <a:rPr lang="ko-KR" altLang="en-US" dirty="0"/>
              <a:t>도심 지역이라 너무 크지 않은 나무를 많이 심었을 것이라고 짐작됩니다</a:t>
            </a:r>
            <a:r>
              <a:rPr lang="en-US" altLang="ko-KR" dirty="0"/>
              <a:t>.</a:t>
            </a:r>
          </a:p>
        </p:txBody>
      </p:sp>
      <p:sp>
        <p:nvSpPr>
          <p:cNvPr id="4" name="Slide Number Placeholder 3"/>
          <p:cNvSpPr>
            <a:spLocks noGrp="1"/>
          </p:cNvSpPr>
          <p:nvPr>
            <p:ph type="sldNum" sz="quarter" idx="5"/>
          </p:nvPr>
        </p:nvSpPr>
        <p:spPr/>
        <p:txBody>
          <a:bodyPr/>
          <a:lstStyle/>
          <a:p>
            <a:fld id="{3D8858C2-9820-DF44-A17D-8054FE88623D}" type="slidenum">
              <a:rPr lang="en-US" smtClean="0"/>
              <a:t>15</a:t>
            </a:fld>
            <a:endParaRPr lang="en-US"/>
          </a:p>
        </p:txBody>
      </p:sp>
    </p:spTree>
    <p:extLst>
      <p:ext uri="{BB962C8B-B14F-4D97-AF65-F5344CB8AC3E}">
        <p14:creationId xmlns:p14="http://schemas.microsoft.com/office/powerpoint/2010/main" val="273830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 the other hand, the Queens have a relatively large number of </a:t>
            </a:r>
            <a:r>
              <a:rPr lang="en-US" sz="1200" b="0" i="0" u="none" strike="noStrike" kern="1200" dirty="0" err="1">
                <a:solidFill>
                  <a:schemeClr val="tx1"/>
                </a:solidFill>
                <a:effectLst/>
                <a:latin typeface="+mn-lt"/>
                <a:ea typeface="+mn-ea"/>
                <a:cs typeface="+mn-cs"/>
              </a:rPr>
              <a:t>london</a:t>
            </a:r>
            <a:r>
              <a:rPr lang="en-US" sz="1200" b="0" i="0" u="none" strike="noStrike" kern="1200" dirty="0">
                <a:solidFill>
                  <a:schemeClr val="tx1"/>
                </a:solidFill>
                <a:effectLst/>
                <a:latin typeface="+mn-lt"/>
                <a:ea typeface="+mn-ea"/>
                <a:cs typeface="+mn-cs"/>
              </a:rPr>
              <a:t> planetrees, so the average size of the trees is large.</a:t>
            </a:r>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반대로 </a:t>
            </a:r>
            <a:r>
              <a:rPr lang="en-US" altLang="ko-KR" sz="1200" b="0" i="0" u="none" strike="noStrike" kern="1200" dirty="0">
                <a:solidFill>
                  <a:schemeClr val="tx1"/>
                </a:solidFill>
                <a:effectLst/>
                <a:latin typeface="+mn-lt"/>
                <a:ea typeface="+mn-ea"/>
                <a:cs typeface="+mn-cs"/>
              </a:rPr>
              <a:t>queens</a:t>
            </a:r>
            <a:r>
              <a:rPr lang="ko-KR" altLang="en-US" sz="1200" b="0" i="0" u="none" strike="noStrike" kern="1200" dirty="0">
                <a:solidFill>
                  <a:schemeClr val="tx1"/>
                </a:solidFill>
                <a:effectLst/>
                <a:latin typeface="+mn-lt"/>
                <a:ea typeface="+mn-ea"/>
                <a:cs typeface="+mn-cs"/>
              </a:rPr>
              <a:t>에는 상대적으로 큰 나무인 </a:t>
            </a:r>
            <a:r>
              <a:rPr lang="en-US" altLang="ko-KR" sz="1200" b="0" i="0" u="none" strike="noStrike" kern="1200" dirty="0" err="1">
                <a:solidFill>
                  <a:schemeClr val="tx1"/>
                </a:solidFill>
                <a:effectLst/>
                <a:latin typeface="+mn-lt"/>
                <a:ea typeface="+mn-ea"/>
                <a:cs typeface="+mn-cs"/>
              </a:rPr>
              <a:t>london</a:t>
            </a:r>
            <a:r>
              <a:rPr lang="en-US" altLang="ko-KR" sz="1200" b="0" i="0" u="none" strike="noStrike" kern="1200" dirty="0">
                <a:solidFill>
                  <a:schemeClr val="tx1"/>
                </a:solidFill>
                <a:effectLst/>
                <a:latin typeface="+mn-lt"/>
                <a:ea typeface="+mn-ea"/>
                <a:cs typeface="+mn-cs"/>
              </a:rPr>
              <a:t> planetree</a:t>
            </a:r>
            <a:r>
              <a:rPr lang="ko-KR" altLang="en-US" sz="1200" b="0" i="0" u="none" strike="noStrike" kern="1200" dirty="0">
                <a:solidFill>
                  <a:schemeClr val="tx1"/>
                </a:solidFill>
                <a:effectLst/>
                <a:latin typeface="+mn-lt"/>
                <a:ea typeface="+mn-ea"/>
                <a:cs typeface="+mn-cs"/>
              </a:rPr>
              <a:t>가 많기 때문에 평균 나무의 크기가 큰 것이죠</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16</a:t>
            </a:fld>
            <a:endParaRPr lang="en-US"/>
          </a:p>
        </p:txBody>
      </p:sp>
    </p:spTree>
    <p:extLst>
      <p:ext uri="{BB962C8B-B14F-4D97-AF65-F5344CB8AC3E}">
        <p14:creationId xmlns:p14="http://schemas.microsoft.com/office/powerpoint/2010/main" val="269137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Compared data by borough.</a:t>
            </a:r>
            <a:br>
              <a:rPr lang="en-US" dirty="0"/>
            </a:br>
            <a:r>
              <a:rPr lang="en-US" sz="1200" b="0" i="0" u="none" strike="noStrike" kern="1200" dirty="0">
                <a:solidFill>
                  <a:schemeClr val="tx1"/>
                </a:solidFill>
                <a:effectLst/>
                <a:latin typeface="+mn-lt"/>
                <a:ea typeface="+mn-ea"/>
                <a:cs typeface="+mn-cs"/>
              </a:rPr>
              <a:t>Of course, the number of complaints and the number of trees are in proportion.</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자치구별로 데이터를 비교하였습니다</a:t>
            </a: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물론 불만 건수와 나무 건수는 비례한다</a:t>
            </a:r>
            <a:r>
              <a:rPr lang="en-US" altLang="ko-KR" sz="1200" b="0" i="0" u="none" strike="noStrike" kern="1200" dirty="0">
                <a:solidFill>
                  <a:schemeClr val="tx1"/>
                </a:solidFill>
                <a:effectLst/>
                <a:latin typeface="+mn-lt"/>
                <a:ea typeface="+mn-ea"/>
                <a:cs typeface="+mn-cs"/>
              </a:rPr>
              <a:t>.</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17</a:t>
            </a:fld>
            <a:endParaRPr lang="en-US"/>
          </a:p>
        </p:txBody>
      </p:sp>
    </p:spTree>
    <p:extLst>
      <p:ext uri="{BB962C8B-B14F-4D97-AF65-F5344CB8AC3E}">
        <p14:creationId xmlns:p14="http://schemas.microsoft.com/office/powerpoint/2010/main" val="4271958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graph also shows a proportional relationship between the number of complaints and the size of the trees, which can be seen as proportional to the quantity of trees and the size of the trees.</a:t>
            </a:r>
          </a:p>
          <a:p>
            <a:r>
              <a:rPr lang="en-US" sz="1200" b="0" i="0" u="none" strike="noStrike" kern="1200" dirty="0">
                <a:solidFill>
                  <a:schemeClr val="tx1"/>
                </a:solidFill>
                <a:effectLst/>
                <a:latin typeface="+mn-lt"/>
                <a:ea typeface="+mn-ea"/>
                <a:cs typeface="+mn-cs"/>
              </a:rPr>
              <a:t>You can assume that there are more trees out of the city, or more trees with more complaints, but the relationship that data shows does not explain the causes and effect.</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이 그래프는 또한 불평의 수와 나무 크기 사이의 비례 관계를 보여주는데 이는 나무의 수량과 나무의 크기 또한 비례한다고 볼 수 있습니다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도심에서 벗어난 지역일수록 큰 나무가 많다거나 큰 나무일수록 민원이 많이 발생한다거나 하는 여러 가정을 해 볼 수 있지만 데이터로 나타나는 관계가 원인과 결과를 설명하지는 않습니다</a:t>
            </a:r>
            <a:r>
              <a:rPr lang="en-US" altLang="ko-KR"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D8858C2-9820-DF44-A17D-8054FE88623D}" type="slidenum">
              <a:rPr lang="en-US" smtClean="0"/>
              <a:t>18</a:t>
            </a:fld>
            <a:endParaRPr lang="en-US"/>
          </a:p>
        </p:txBody>
      </p:sp>
    </p:spTree>
    <p:extLst>
      <p:ext uri="{BB962C8B-B14F-4D97-AF65-F5344CB8AC3E}">
        <p14:creationId xmlns:p14="http://schemas.microsoft.com/office/powerpoint/2010/main" val="2931105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number of trees, the number of complaints, and the size of trees, were shown to be proportional when divided by borough.</a:t>
            </a:r>
          </a:p>
          <a:p>
            <a:r>
              <a:rPr lang="en-US" sz="1200" b="0" i="0" u="none" strike="noStrike" kern="1200" dirty="0">
                <a:solidFill>
                  <a:schemeClr val="tx1"/>
                </a:solidFill>
                <a:effectLst/>
                <a:latin typeface="+mn-lt"/>
                <a:ea typeface="+mn-ea"/>
                <a:cs typeface="+mn-cs"/>
              </a:rPr>
              <a:t>Whether the number of complaints increases with the size of the tree or with the species of trees is not known by the information given.</a:t>
            </a:r>
          </a:p>
          <a:p>
            <a:r>
              <a:rPr lang="en-US" sz="1200" b="0" i="0" u="none" strike="noStrike" kern="1200" dirty="0">
                <a:solidFill>
                  <a:schemeClr val="tx1"/>
                </a:solidFill>
                <a:effectLst/>
                <a:latin typeface="+mn-lt"/>
                <a:ea typeface="+mn-ea"/>
                <a:cs typeface="+mn-cs"/>
              </a:rPr>
              <a:t>But, I tried a lot to find a meaningful relationship, but it was hard to produce any good results.</a:t>
            </a:r>
            <a:br>
              <a:rPr lang="en-US" dirty="0"/>
            </a:br>
            <a:r>
              <a:rPr lang="en-US" sz="1200" b="0" i="0" u="none" strike="noStrike" kern="1200" dirty="0">
                <a:solidFill>
                  <a:schemeClr val="tx1"/>
                </a:solidFill>
                <a:effectLst/>
                <a:latin typeface="+mn-lt"/>
                <a:ea typeface="+mn-ea"/>
                <a:cs typeface="+mn-cs"/>
              </a:rPr>
              <a:t>The quantified data is only the diameter of the tree and, except for the region, it was hard to find the appropriate data for classification.</a:t>
            </a:r>
            <a:br>
              <a:rPr lang="en-US" dirty="0"/>
            </a:br>
            <a:br>
              <a:rPr lang="en-US" dirty="0"/>
            </a:br>
            <a:r>
              <a:rPr lang="en-US" sz="1200" b="0" i="0" u="none" strike="noStrike" kern="1200" dirty="0">
                <a:solidFill>
                  <a:schemeClr val="tx1"/>
                </a:solidFill>
                <a:effectLst/>
                <a:latin typeface="+mn-lt"/>
                <a:ea typeface="+mn-ea"/>
                <a:cs typeface="+mn-cs"/>
              </a:rPr>
              <a:t>If I have time later, I would like to use data related to pedestrian inconvenience that I did not use very much in this analysis.</a:t>
            </a:r>
            <a:br>
              <a:rPr lang="en-US" dirty="0"/>
            </a:br>
            <a:r>
              <a:rPr lang="en-US" sz="1200" b="0" i="0" u="none" strike="noStrike" kern="1200" dirty="0">
                <a:solidFill>
                  <a:schemeClr val="tx1"/>
                </a:solidFill>
                <a:effectLst/>
                <a:latin typeface="+mn-lt"/>
                <a:ea typeface="+mn-ea"/>
                <a:cs typeface="+mn-cs"/>
              </a:rPr>
              <a:t>It would be interesting to analyze abnormal stem or root conditions and related data.</a:t>
            </a:r>
            <a:br>
              <a:rPr lang="en-US" dirty="0"/>
            </a:br>
            <a:r>
              <a:rPr lang="en-US" sz="1200" b="0" i="0" u="none" strike="noStrike" kern="1200" dirty="0">
                <a:solidFill>
                  <a:schemeClr val="tx1"/>
                </a:solidFill>
                <a:effectLst/>
                <a:latin typeface="+mn-lt"/>
                <a:ea typeface="+mn-ea"/>
                <a:cs typeface="+mn-cs"/>
              </a:rPr>
              <a:t>Thank you.</a:t>
            </a:r>
            <a:endParaRPr lang="en-US" altLang="ko-KR" dirty="0"/>
          </a:p>
          <a:p>
            <a:endParaRPr lang="en-US" altLang="ko-KR" dirty="0"/>
          </a:p>
          <a:p>
            <a:r>
              <a:rPr lang="ko-KR" altLang="en-US" dirty="0"/>
              <a:t>지역을 나눠 보았을 때 나무의 수와 민원의 수</a:t>
            </a:r>
            <a:r>
              <a:rPr lang="en-US" altLang="ko-KR" dirty="0"/>
              <a:t>,</a:t>
            </a:r>
            <a:r>
              <a:rPr lang="ko-KR" altLang="en-US" dirty="0"/>
              <a:t> 그리고 나무의 크기는 비례하는 것으로 나타났습니다</a:t>
            </a:r>
            <a:r>
              <a:rPr lang="en-US" altLang="ko-KR" dirty="0"/>
              <a:t>.</a:t>
            </a:r>
          </a:p>
          <a:p>
            <a:r>
              <a:rPr lang="ko-KR" altLang="en-US" dirty="0"/>
              <a:t>민원의 수가 나무의 크기에 따라 늘어나는지 나무의 품종에 따라 늘어나는지는 주어진 정보로는 알 수 없습니다</a:t>
            </a:r>
            <a:r>
              <a:rPr lang="en-US" altLang="ko-KR" dirty="0"/>
              <a:t>.</a:t>
            </a:r>
          </a:p>
          <a:p>
            <a:r>
              <a:rPr lang="ko-KR" altLang="en-US" dirty="0"/>
              <a:t>하지만 뭔가 더 </a:t>
            </a:r>
            <a:r>
              <a:rPr lang="ko-KR" altLang="en-US" dirty="0" err="1"/>
              <a:t>의미있는</a:t>
            </a:r>
            <a:r>
              <a:rPr lang="ko-KR" altLang="en-US" dirty="0"/>
              <a:t> 관계를 찾아보려고 많이 노력했지만 좋은 결과를 이끌어 내기에는 힘들었습니다</a:t>
            </a:r>
            <a:r>
              <a:rPr lang="en-US" altLang="ko-KR" dirty="0"/>
              <a:t>.</a:t>
            </a:r>
          </a:p>
          <a:p>
            <a:r>
              <a:rPr lang="ko-KR" altLang="en-US" dirty="0"/>
              <a:t>수치화 된 데이터가 나무의 </a:t>
            </a:r>
            <a:r>
              <a:rPr lang="ko-KR" altLang="en-US" dirty="0" err="1"/>
              <a:t>지름밖에</a:t>
            </a:r>
            <a:r>
              <a:rPr lang="ko-KR" altLang="en-US" dirty="0"/>
              <a:t> 없고 지역을 제외하고는 분류의 기준으로 삼기에 적당한 데이터를 찾기 힘들었습니다</a:t>
            </a:r>
            <a:r>
              <a:rPr lang="en-US" altLang="ko-KR" dirty="0"/>
              <a:t>.</a:t>
            </a:r>
          </a:p>
          <a:p>
            <a:endParaRPr lang="en-US" altLang="ko-KR" dirty="0"/>
          </a:p>
          <a:p>
            <a:r>
              <a:rPr lang="ko-KR" altLang="en-US" dirty="0"/>
              <a:t>추후에 시간이 된다면 이번 분석에서 별로 사용하지 않은 보행자의 불편과 관련된 데이터를 사용해보고 싶습니다</a:t>
            </a:r>
            <a:r>
              <a:rPr lang="en-US" altLang="ko-KR" dirty="0"/>
              <a:t>.</a:t>
            </a:r>
          </a:p>
          <a:p>
            <a:r>
              <a:rPr lang="ko-KR" altLang="en-US" dirty="0"/>
              <a:t>비정상적인 줄기나 뿌리의 상태와 관련 데이터를 분석해 보면 재미있을 것 같습니다</a:t>
            </a:r>
            <a:r>
              <a:rPr lang="en-US" altLang="ko-KR" dirty="0"/>
              <a:t>.</a:t>
            </a:r>
          </a:p>
          <a:p>
            <a:r>
              <a:rPr lang="ko-KR" altLang="en-US" dirty="0"/>
              <a:t>감사합니다</a:t>
            </a:r>
            <a:r>
              <a:rPr lang="en-US" altLang="ko-KR" dirty="0"/>
              <a:t>.</a:t>
            </a:r>
          </a:p>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19</a:t>
            </a:fld>
            <a:endParaRPr lang="en-US"/>
          </a:p>
        </p:txBody>
      </p:sp>
    </p:spTree>
    <p:extLst>
      <p:ext uri="{BB962C8B-B14F-4D97-AF65-F5344CB8AC3E}">
        <p14:creationId xmlns:p14="http://schemas.microsoft.com/office/powerpoint/2010/main" val="270593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What is the criteria for choosing a tree in NYC?</a:t>
            </a:r>
            <a:br>
              <a:rPr lang="en-US" dirty="0"/>
            </a:br>
            <a:r>
              <a:rPr lang="en-US" sz="1200" b="0" i="0" u="none" strike="noStrike" kern="1200" dirty="0">
                <a:solidFill>
                  <a:schemeClr val="tx1"/>
                </a:solidFill>
                <a:effectLst/>
                <a:latin typeface="+mn-lt"/>
                <a:ea typeface="+mn-ea"/>
                <a:cs typeface="+mn-cs"/>
              </a:rPr>
              <a:t>For many reasons, I would have planted the strongest tree in the region.</a:t>
            </a:r>
            <a:br>
              <a:rPr lang="en-US" dirty="0"/>
            </a:br>
            <a:r>
              <a:rPr lang="en-US" sz="1200" b="0" i="0" u="none" strike="noStrike" kern="1200" dirty="0">
                <a:solidFill>
                  <a:schemeClr val="tx1"/>
                </a:solidFill>
                <a:effectLst/>
                <a:latin typeface="+mn-lt"/>
                <a:ea typeface="+mn-ea"/>
                <a:cs typeface="+mn-cs"/>
              </a:rPr>
              <a:t>Of course, the price and the shape are important. However, all data were not available, </a:t>
            </a:r>
          </a:p>
          <a:p>
            <a:r>
              <a:rPr lang="en-US" sz="1200" b="0" i="0" u="none" strike="noStrike" kern="1200" dirty="0">
                <a:solidFill>
                  <a:schemeClr val="tx1"/>
                </a:solidFill>
                <a:effectLst/>
                <a:latin typeface="+mn-lt"/>
                <a:ea typeface="+mn-ea"/>
                <a:cs typeface="+mn-cs"/>
              </a:rPr>
              <a:t>so only the tree data available from NYC OPEN DATA and 311 service request data were analyzed.</a:t>
            </a:r>
            <a:br>
              <a:rPr lang="en-US" dirty="0"/>
            </a:br>
            <a:r>
              <a:rPr lang="en-US" sz="1200" b="0" i="0" u="none" strike="noStrike" kern="1200" dirty="0">
                <a:solidFill>
                  <a:schemeClr val="tx1"/>
                </a:solidFill>
                <a:effectLst/>
                <a:latin typeface="+mn-lt"/>
                <a:ea typeface="+mn-ea"/>
                <a:cs typeface="+mn-cs"/>
              </a:rPr>
              <a:t>I'd like to see if there's a relationship between complaints about trees and street tree data.</a:t>
            </a:r>
          </a:p>
          <a:p>
            <a:endParaRPr lang="en-US" altLang="ko-KR" dirty="0"/>
          </a:p>
          <a:p>
            <a:endParaRPr lang="en-US" altLang="ko-KR" dirty="0"/>
          </a:p>
          <a:p>
            <a:r>
              <a:rPr lang="ko-KR" altLang="en-US" dirty="0" err="1"/>
              <a:t>뉴욕시는</a:t>
            </a:r>
            <a:r>
              <a:rPr lang="ko-KR" altLang="en-US" dirty="0"/>
              <a:t> 어떤 기준으로 가로수를 선택하여 </a:t>
            </a:r>
            <a:r>
              <a:rPr lang="ko-KR" altLang="en-US" dirty="0" err="1"/>
              <a:t>심었을까요</a:t>
            </a:r>
            <a:r>
              <a:rPr lang="en-US" altLang="ko-KR" dirty="0"/>
              <a:t>?</a:t>
            </a:r>
          </a:p>
          <a:p>
            <a:r>
              <a:rPr lang="ko-KR" altLang="en-US" dirty="0"/>
              <a:t>여러가지 이유가 있겠지만 저라면 이 지역에서 가장 튼튼하게 자랄 수 있는 나무를 심었을 것 같습니다</a:t>
            </a:r>
            <a:r>
              <a:rPr lang="en-US" altLang="ko-KR" dirty="0"/>
              <a:t>,</a:t>
            </a:r>
          </a:p>
          <a:p>
            <a:r>
              <a:rPr lang="ko-KR" altLang="en-US" dirty="0"/>
              <a:t>물론 가격과 모양 등도 중요하겠죠</a:t>
            </a:r>
            <a:r>
              <a:rPr lang="en-US" altLang="ko-KR" dirty="0"/>
              <a:t>.</a:t>
            </a:r>
            <a:r>
              <a:rPr lang="ko-KR" altLang="en-US" dirty="0"/>
              <a:t> 하지만 모든 데이터를 다 구할 수는 없으니 </a:t>
            </a:r>
            <a:endParaRPr lang="en-US" altLang="ko-KR" dirty="0"/>
          </a:p>
          <a:p>
            <a:r>
              <a:rPr lang="en-US" dirty="0"/>
              <a:t>NYC OPEN DATA</a:t>
            </a:r>
            <a:r>
              <a:rPr lang="ko-KR" altLang="en-US" dirty="0"/>
              <a:t>에서 구할 수 있는 </a:t>
            </a:r>
            <a:r>
              <a:rPr lang="en-US" altLang="ko-KR" dirty="0"/>
              <a:t>tree data</a:t>
            </a:r>
            <a:r>
              <a:rPr lang="ko-KR" altLang="en-US" dirty="0"/>
              <a:t>와 </a:t>
            </a:r>
            <a:r>
              <a:rPr lang="en-US" altLang="ko-KR" dirty="0"/>
              <a:t>311 service request data</a:t>
            </a:r>
            <a:r>
              <a:rPr lang="ko-KR" altLang="en-US" dirty="0"/>
              <a:t>만 이용하여 분석하였습니다</a:t>
            </a:r>
            <a:r>
              <a:rPr lang="en-US" altLang="ko-KR" dirty="0"/>
              <a:t>.</a:t>
            </a:r>
          </a:p>
          <a:p>
            <a:r>
              <a:rPr lang="ko-KR" altLang="en-US" dirty="0"/>
              <a:t>가로수에 대한 민원과 가로수 데이터 사이에 어떤 관계가 있는지도 확인해 보려고 합니다</a:t>
            </a:r>
            <a:r>
              <a:rPr lang="en-US" altLang="ko-KR" dirty="0"/>
              <a:t>.</a:t>
            </a:r>
            <a:endParaRPr lang="en-US" dirty="0"/>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2</a:t>
            </a:fld>
            <a:endParaRPr lang="en-US"/>
          </a:p>
        </p:txBody>
      </p:sp>
    </p:spTree>
    <p:extLst>
      <p:ext uri="{BB962C8B-B14F-4D97-AF65-F5344CB8AC3E}">
        <p14:creationId xmlns:p14="http://schemas.microsoft.com/office/powerpoint/2010/main" val="372874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take a look at the overall distribution of trees before I do the analysis.</a:t>
            </a:r>
          </a:p>
          <a:p>
            <a:r>
              <a:rPr lang="en-US" sz="1200" b="0" i="0" u="none" strike="noStrike" kern="1200" dirty="0">
                <a:solidFill>
                  <a:schemeClr val="tx1"/>
                </a:solidFill>
                <a:effectLst/>
                <a:latin typeface="+mn-lt"/>
                <a:ea typeface="+mn-ea"/>
                <a:cs typeface="+mn-cs"/>
              </a:rPr>
              <a:t>It's the distribution of street trees and </a:t>
            </a:r>
            <a:r>
              <a:rPr lang="en-US" altLang="ko-KR" sz="1200" b="0" i="0" u="none" strike="noStrike" kern="1200" dirty="0">
                <a:solidFill>
                  <a:schemeClr val="tx1"/>
                </a:solidFill>
                <a:effectLst/>
                <a:latin typeface="+mn-lt"/>
                <a:ea typeface="+mn-ea"/>
                <a:cs typeface="+mn-cs"/>
              </a:rPr>
              <a:t>311requests </a:t>
            </a:r>
            <a:r>
              <a:rPr lang="en-US" sz="1200" b="0" i="0" u="none" strike="noStrike" kern="1200" dirty="0">
                <a:solidFill>
                  <a:schemeClr val="tx1"/>
                </a:solidFill>
                <a:effectLst/>
                <a:latin typeface="+mn-lt"/>
                <a:ea typeface="+mn-ea"/>
                <a:cs typeface="+mn-cs"/>
              </a:rPr>
              <a:t>in New York City.</a:t>
            </a:r>
            <a:br>
              <a:rPr lang="en-US" dirty="0"/>
            </a:br>
            <a:r>
              <a:rPr lang="en-US" sz="1200" b="0" i="0" u="none" strike="noStrike" kern="1200" dirty="0">
                <a:solidFill>
                  <a:schemeClr val="tx1"/>
                </a:solidFill>
                <a:effectLst/>
                <a:latin typeface="+mn-lt"/>
                <a:ea typeface="+mn-ea"/>
                <a:cs typeface="+mn-cs"/>
              </a:rPr>
              <a:t>That's the size of the tree, even though only 10 percent of the trees are randomly extracted and marked. </a:t>
            </a:r>
          </a:p>
          <a:p>
            <a:r>
              <a:rPr lang="en-US" sz="1200" b="0" i="0" u="none" strike="noStrike" kern="1200" dirty="0">
                <a:solidFill>
                  <a:schemeClr val="tx1"/>
                </a:solidFill>
                <a:effectLst/>
                <a:latin typeface="+mn-lt"/>
                <a:ea typeface="+mn-ea"/>
                <a:cs typeface="+mn-cs"/>
              </a:rPr>
              <a:t>In fact, there are about 680,000 trees in New York City.</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분석을 하기 전에 전반적인 가로수의 분포를 먼저 살펴보겠습니다</a:t>
            </a:r>
            <a:r>
              <a:rPr lang="en-US" altLang="ko-KR" sz="1200" b="0" i="0" u="none" strike="noStrike" kern="1200" dirty="0">
                <a:solidFill>
                  <a:schemeClr val="tx1"/>
                </a:solidFill>
                <a:effectLst/>
                <a:latin typeface="+mn-lt"/>
                <a:ea typeface="+mn-ea"/>
                <a:cs typeface="+mn-cs"/>
              </a:rPr>
              <a:t>.</a:t>
            </a:r>
          </a:p>
          <a:p>
            <a:r>
              <a:rPr lang="ko-KR" altLang="en-US" dirty="0" err="1"/>
              <a:t>뉴욕시</a:t>
            </a:r>
            <a:r>
              <a:rPr lang="ko-KR" altLang="en-US" dirty="0"/>
              <a:t> 가로수의 분포와 민원의 분포입니다</a:t>
            </a:r>
            <a:r>
              <a:rPr lang="en-US" altLang="ko-KR" dirty="0"/>
              <a:t>.</a:t>
            </a:r>
          </a:p>
          <a:p>
            <a:r>
              <a:rPr lang="ko-KR" altLang="en-US" dirty="0"/>
              <a:t>나무는 전체의 </a:t>
            </a:r>
            <a:r>
              <a:rPr lang="en-US" altLang="ko-KR" dirty="0"/>
              <a:t>10%</a:t>
            </a:r>
            <a:r>
              <a:rPr lang="ko-KR" altLang="en-US" dirty="0"/>
              <a:t>만 </a:t>
            </a:r>
            <a:r>
              <a:rPr lang="ko-KR" altLang="en-US" dirty="0" err="1"/>
              <a:t>랜덤하게</a:t>
            </a:r>
            <a:r>
              <a:rPr lang="ko-KR" altLang="en-US" dirty="0"/>
              <a:t> 추출해서 표시했는데도 저 정도 입니다</a:t>
            </a:r>
            <a:r>
              <a:rPr lang="en-US" altLang="ko-KR" dirty="0"/>
              <a:t>.</a:t>
            </a:r>
            <a:r>
              <a:rPr lang="ko-KR" altLang="en-US" dirty="0"/>
              <a:t> 실제로 뉴욕에는 약 </a:t>
            </a:r>
            <a:r>
              <a:rPr lang="en-US" altLang="ko-KR" dirty="0"/>
              <a:t>68</a:t>
            </a:r>
            <a:r>
              <a:rPr lang="ko-KR" altLang="en-US" dirty="0"/>
              <a:t>만 그루의 가로수가 있습니다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3</a:t>
            </a:fld>
            <a:endParaRPr lang="en-US"/>
          </a:p>
        </p:txBody>
      </p:sp>
    </p:spTree>
    <p:extLst>
      <p:ext uri="{BB962C8B-B14F-4D97-AF65-F5344CB8AC3E}">
        <p14:creationId xmlns:p14="http://schemas.microsoft.com/office/powerpoint/2010/main" val="1259075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results are displayed on the same map. Of course, the more trees there are, the more complaints there are.</a:t>
            </a:r>
            <a:br>
              <a:rPr lang="en-US" dirty="0"/>
            </a:br>
            <a:r>
              <a:rPr lang="en-US" sz="1200" b="0" i="0" u="none" strike="noStrike" kern="1200" dirty="0">
                <a:solidFill>
                  <a:schemeClr val="tx1"/>
                </a:solidFill>
                <a:effectLst/>
                <a:latin typeface="+mn-lt"/>
                <a:ea typeface="+mn-ea"/>
                <a:cs typeface="+mn-cs"/>
              </a:rPr>
              <a:t>This map just shows that it's distributed evenly across the map.</a:t>
            </a:r>
            <a:endParaRPr lang="en-US" altLang="ko-KR" dirty="0"/>
          </a:p>
          <a:p>
            <a:endParaRPr lang="en-US" altLang="ko-KR" dirty="0"/>
          </a:p>
          <a:p>
            <a:r>
              <a:rPr lang="ko-KR" altLang="en-US" dirty="0"/>
              <a:t>같은 지도에 표시한 결과입니다</a:t>
            </a:r>
            <a:r>
              <a:rPr lang="en-US" altLang="ko-KR" dirty="0"/>
              <a:t>.</a:t>
            </a:r>
            <a:r>
              <a:rPr lang="ko-KR" altLang="en-US" dirty="0"/>
              <a:t> 당연한 결과지만 나무가 많을수록 민원도 많습니다</a:t>
            </a:r>
            <a:r>
              <a:rPr lang="en-US" altLang="ko-KR" dirty="0"/>
              <a:t>.</a:t>
            </a:r>
          </a:p>
          <a:p>
            <a:r>
              <a:rPr lang="ko-KR" altLang="en-US" dirty="0"/>
              <a:t>이 지도는 단지 전체적으로 골고루 분포하고 있다는 것을 보여주고 있습니다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4</a:t>
            </a:fld>
            <a:endParaRPr lang="en-US"/>
          </a:p>
        </p:txBody>
      </p:sp>
    </p:spTree>
    <p:extLst>
      <p:ext uri="{BB962C8B-B14F-4D97-AF65-F5344CB8AC3E}">
        <p14:creationId xmlns:p14="http://schemas.microsoft.com/office/powerpoint/2010/main" val="374502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Regional distribution of trees separated by NTA. There are many trees on the side of the Staten Island and Queens.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dirty="0"/>
              <a:t>NTA</a:t>
            </a:r>
            <a:r>
              <a:rPr lang="ko-KR" altLang="en-US" dirty="0"/>
              <a:t>별로 구분한 가로수의 지역별 분포입니다</a:t>
            </a:r>
            <a:r>
              <a:rPr lang="en-US" altLang="ko-KR" dirty="0"/>
              <a:t>. </a:t>
            </a:r>
            <a:r>
              <a:rPr lang="en-US" dirty="0" err="1"/>
              <a:t>staten</a:t>
            </a:r>
            <a:r>
              <a:rPr lang="en-US" dirty="0"/>
              <a:t> island</a:t>
            </a:r>
            <a:r>
              <a:rPr lang="ko-KR" altLang="en-US" dirty="0"/>
              <a:t>와 </a:t>
            </a:r>
            <a:r>
              <a:rPr lang="en-US" dirty="0"/>
              <a:t>queens</a:t>
            </a:r>
            <a:r>
              <a:rPr lang="ko-KR" altLang="en-US" dirty="0"/>
              <a:t>쪽에 많은 나무가 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5</a:t>
            </a:fld>
            <a:endParaRPr lang="en-US"/>
          </a:p>
        </p:txBody>
      </p:sp>
    </p:spTree>
    <p:extLst>
      <p:ext uri="{BB962C8B-B14F-4D97-AF65-F5344CB8AC3E}">
        <p14:creationId xmlns:p14="http://schemas.microsoft.com/office/powerpoint/2010/main" val="145376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But if I divide by area and look at the density, there's a lot of trees in Manhattan.</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그런데 그 지역을 나눠서 밀도를 보면 맨해튼에 나무가 굉장히 많아</a:t>
            </a:r>
            <a:r>
              <a:rPr lang="en-US" altLang="ko-KR"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6</a:t>
            </a:fld>
            <a:endParaRPr lang="en-US"/>
          </a:p>
        </p:txBody>
      </p:sp>
    </p:spTree>
    <p:extLst>
      <p:ext uri="{BB962C8B-B14F-4D97-AF65-F5344CB8AC3E}">
        <p14:creationId xmlns:p14="http://schemas.microsoft.com/office/powerpoint/2010/main" val="347338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time, let's compare 311 request and tree quantities by region.</a:t>
            </a:r>
            <a:br>
              <a:rPr lang="en-US" dirty="0"/>
            </a:br>
            <a:r>
              <a:rPr lang="en-US" dirty="0"/>
              <a:t>311 </a:t>
            </a:r>
            <a:r>
              <a:rPr lang="en-US" sz="1200" b="0" i="0" u="none" strike="noStrike" kern="1200" dirty="0">
                <a:solidFill>
                  <a:schemeClr val="tx1"/>
                </a:solidFill>
                <a:effectLst/>
                <a:latin typeface="+mn-lt"/>
                <a:ea typeface="+mn-ea"/>
                <a:cs typeface="+mn-cs"/>
              </a:rPr>
              <a:t>Civil request information was compared with post code because there was no NTA information.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general, many trees have a large number of complaints, but in a few areas there are more or less complaints than the number of trees.</a:t>
            </a:r>
            <a:endParaRPr lang="en-US" altLang="ko-KR" dirty="0"/>
          </a:p>
          <a:p>
            <a:endParaRPr lang="en-US" altLang="ko-KR" dirty="0"/>
          </a:p>
          <a:p>
            <a:endParaRPr lang="en-US" altLang="ko-KR" dirty="0"/>
          </a:p>
          <a:p>
            <a:r>
              <a:rPr lang="ko-KR" altLang="en-US" dirty="0"/>
              <a:t>이번에는 </a:t>
            </a:r>
            <a:r>
              <a:rPr lang="en-US" altLang="ko-KR" dirty="0"/>
              <a:t>311</a:t>
            </a:r>
            <a:r>
              <a:rPr lang="ko-KR" altLang="en-US" dirty="0" err="1"/>
              <a:t>민원이랑</a:t>
            </a:r>
            <a:r>
              <a:rPr lang="ko-KR" altLang="en-US" dirty="0"/>
              <a:t> 나무 수량의 지역별 비교를 보겠습니다</a:t>
            </a:r>
            <a:endParaRPr lang="en-US" altLang="ko-KR" dirty="0"/>
          </a:p>
          <a:p>
            <a:r>
              <a:rPr lang="ko-KR" altLang="en-US" dirty="0" err="1"/>
              <a:t>민원정보는</a:t>
            </a:r>
            <a:r>
              <a:rPr lang="ko-KR" altLang="en-US" dirty="0"/>
              <a:t> </a:t>
            </a:r>
            <a:r>
              <a:rPr lang="en-US" altLang="ko-KR" dirty="0"/>
              <a:t>NTA</a:t>
            </a:r>
            <a:r>
              <a:rPr lang="ko-KR" altLang="en-US" dirty="0" err="1"/>
              <a:t>지역정보가</a:t>
            </a:r>
            <a:r>
              <a:rPr lang="ko-KR" altLang="en-US" dirty="0"/>
              <a:t> 없어서 </a:t>
            </a:r>
            <a:r>
              <a:rPr lang="en-US" altLang="ko-KR" dirty="0"/>
              <a:t>post code</a:t>
            </a:r>
            <a:r>
              <a:rPr lang="ko-KR" altLang="en-US" dirty="0"/>
              <a:t>로 비교하였습니다</a:t>
            </a:r>
            <a:r>
              <a:rPr lang="en-US" altLang="ko-KR" dirty="0"/>
              <a:t>.</a:t>
            </a:r>
            <a:br>
              <a:rPr lang="en-US" altLang="ko-KR" dirty="0"/>
            </a:br>
            <a:r>
              <a:rPr lang="ko-KR" altLang="en-US" dirty="0"/>
              <a:t>전반적으로 나무가 많으면 민원이 많지만 특정 지역에서는 가로수 수에 비해 민원이 많거나 적은 모습을 보입니다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7</a:t>
            </a:fld>
            <a:endParaRPr lang="en-US"/>
          </a:p>
        </p:txBody>
      </p:sp>
    </p:spTree>
    <p:extLst>
      <p:ext uri="{BB962C8B-B14F-4D97-AF65-F5344CB8AC3E}">
        <p14:creationId xmlns:p14="http://schemas.microsoft.com/office/powerpoint/2010/main" val="72837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looks like this if you put it on top of it.</a:t>
            </a:r>
            <a:br>
              <a:rPr lang="en-US" dirty="0"/>
            </a:br>
            <a:r>
              <a:rPr lang="en-US" sz="1200" b="0" i="0" u="none" strike="noStrike" kern="1200" dirty="0">
                <a:solidFill>
                  <a:schemeClr val="tx1"/>
                </a:solidFill>
                <a:effectLst/>
                <a:latin typeface="+mn-lt"/>
                <a:ea typeface="+mn-ea"/>
                <a:cs typeface="+mn-cs"/>
              </a:rPr>
              <a:t>Compared to the area, red is a relatively more civil requested area than blue.</a:t>
            </a:r>
            <a:br>
              <a:rPr lang="en-US" dirty="0"/>
            </a:br>
            <a:r>
              <a:rPr lang="en-US" dirty="0"/>
              <a:t>But, </a:t>
            </a:r>
            <a:r>
              <a:rPr lang="en-US" sz="1200" b="0" i="0" u="none" strike="noStrike" kern="1200" dirty="0">
                <a:solidFill>
                  <a:schemeClr val="tx1"/>
                </a:solidFill>
                <a:effectLst/>
                <a:latin typeface="+mn-lt"/>
                <a:ea typeface="+mn-ea"/>
                <a:cs typeface="+mn-cs"/>
              </a:rPr>
              <a:t>I can't find anything unusual yet by this alone.</a:t>
            </a:r>
          </a:p>
          <a:p>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dirty="0" err="1"/>
              <a:t>겹쳐놓고</a:t>
            </a:r>
            <a:r>
              <a:rPr lang="ko-KR" altLang="en-US" dirty="0"/>
              <a:t> 보면 이렇게 보입니다</a:t>
            </a:r>
            <a:r>
              <a:rPr lang="en-US" altLang="ko-KR" dirty="0"/>
              <a:t>.</a:t>
            </a:r>
          </a:p>
          <a:p>
            <a:r>
              <a:rPr lang="ko-KR" altLang="en-US" dirty="0"/>
              <a:t>면적에 비해서 붉은색이 푸른색보다 상대적으로 민원이 더 많은 지역이지만</a:t>
            </a:r>
            <a:endParaRPr lang="en-US" altLang="ko-KR" dirty="0"/>
          </a:p>
          <a:p>
            <a:r>
              <a:rPr lang="ko-KR" altLang="en-US" dirty="0"/>
              <a:t>이것만으로는 아직 별다른 특이점을 발견할 수 없습니다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8</a:t>
            </a:fld>
            <a:endParaRPr lang="en-US"/>
          </a:p>
        </p:txBody>
      </p:sp>
    </p:spTree>
    <p:extLst>
      <p:ext uri="{BB962C8B-B14F-4D97-AF65-F5344CB8AC3E}">
        <p14:creationId xmlns:p14="http://schemas.microsoft.com/office/powerpoint/2010/main" val="322759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a comparison of the density of the trees by borough and the complaints per tree.</a:t>
            </a:r>
          </a:p>
          <a:p>
            <a:r>
              <a:rPr lang="en-US" sz="1200" b="0" i="0" u="none" strike="noStrike" kern="1200" dirty="0">
                <a:solidFill>
                  <a:schemeClr val="tx1"/>
                </a:solidFill>
                <a:effectLst/>
                <a:latin typeface="+mn-lt"/>
                <a:ea typeface="+mn-ea"/>
                <a:cs typeface="+mn-cs"/>
              </a:rPr>
              <a:t>This is the result of excluding new tree requests to compare the number of complaints.</a:t>
            </a:r>
            <a:br>
              <a:rPr lang="en-US" dirty="0"/>
            </a:br>
            <a:r>
              <a:rPr lang="en-US" sz="1200" b="0" i="0" u="none" strike="noStrike" kern="1200" dirty="0">
                <a:solidFill>
                  <a:schemeClr val="tx1"/>
                </a:solidFill>
                <a:effectLst/>
                <a:latin typeface="+mn-lt"/>
                <a:ea typeface="+mn-ea"/>
                <a:cs typeface="+mn-cs"/>
              </a:rPr>
              <a:t>Overall, Manhattan is dense with trees, but there are many civil complaints in Brooklyn.</a:t>
            </a:r>
          </a:p>
          <a:p>
            <a:r>
              <a:rPr lang="en-US" sz="1200" b="0" i="0" u="none" strike="noStrike" kern="1200" dirty="0">
                <a:solidFill>
                  <a:schemeClr val="tx1"/>
                </a:solidFill>
                <a:effectLst/>
                <a:latin typeface="+mn-lt"/>
                <a:ea typeface="+mn-ea"/>
                <a:cs typeface="+mn-cs"/>
              </a:rPr>
              <a:t>You might think Manhattan is relatively good at managing trees.</a:t>
            </a:r>
          </a:p>
          <a:p>
            <a:r>
              <a:rPr lang="en-US" sz="1200" b="0" i="0" u="none" strike="noStrike" kern="1200" dirty="0">
                <a:solidFill>
                  <a:schemeClr val="tx1"/>
                </a:solidFill>
                <a:effectLst/>
                <a:latin typeface="+mn-lt"/>
                <a:ea typeface="+mn-ea"/>
                <a:cs typeface="+mn-cs"/>
              </a:rPr>
              <a:t>Or maybe the species of tree in Manhattan is less civil requests..</a:t>
            </a:r>
            <a:endParaRPr lang="en-US" dirty="0"/>
          </a:p>
          <a:p>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이것은 </a:t>
            </a:r>
            <a:r>
              <a:rPr lang="en-US" altLang="ko-KR" sz="1200" b="0" i="0" u="none" strike="noStrike" kern="1200" dirty="0" err="1">
                <a:solidFill>
                  <a:schemeClr val="tx1"/>
                </a:solidFill>
                <a:effectLst/>
                <a:latin typeface="+mn-lt"/>
                <a:ea typeface="+mn-ea"/>
                <a:cs typeface="+mn-cs"/>
              </a:rPr>
              <a:t>boro</a:t>
            </a:r>
            <a:r>
              <a:rPr lang="ko-KR" altLang="en-US" sz="1200" b="0" i="0" u="none" strike="noStrike" kern="1200" dirty="0">
                <a:solidFill>
                  <a:schemeClr val="tx1"/>
                </a:solidFill>
                <a:effectLst/>
                <a:latin typeface="+mn-lt"/>
                <a:ea typeface="+mn-ea"/>
                <a:cs typeface="+mn-cs"/>
              </a:rPr>
              <a:t>별 나무의 밀도와 나무당 발생한 민원의 비교입니다</a:t>
            </a:r>
            <a:r>
              <a:rPr lang="en-US" altLang="ko-KR"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b="0" i="0" u="none" strike="noStrike" kern="1200" dirty="0">
                <a:solidFill>
                  <a:schemeClr val="tx1"/>
                </a:solidFill>
                <a:effectLst/>
                <a:latin typeface="+mn-lt"/>
                <a:ea typeface="+mn-ea"/>
                <a:cs typeface="+mn-cs"/>
              </a:rPr>
              <a:t>불만 건수만 비교하기 위해서 신규 가로수 요청은 제외한 결과입니다</a:t>
            </a:r>
            <a:r>
              <a:rPr lang="en-US" altLang="ko-KR" sz="1200" b="0" i="0" u="none" strike="noStrike" kern="1200" dirty="0">
                <a:solidFill>
                  <a:schemeClr val="tx1"/>
                </a:solidFill>
                <a:effectLst/>
                <a:latin typeface="+mn-lt"/>
                <a:ea typeface="+mn-ea"/>
                <a:cs typeface="+mn-cs"/>
              </a:rPr>
              <a:t>.</a:t>
            </a:r>
            <a:endParaRPr lang="en-US" altLang="ko-KR" dirty="0"/>
          </a:p>
          <a:p>
            <a:r>
              <a:rPr lang="ko-KR" altLang="en-US" sz="1200" b="0" i="0" u="none" strike="noStrike" kern="1200" dirty="0">
                <a:solidFill>
                  <a:schemeClr val="tx1"/>
                </a:solidFill>
                <a:effectLst/>
                <a:latin typeface="+mn-lt"/>
                <a:ea typeface="+mn-ea"/>
                <a:cs typeface="+mn-cs"/>
              </a:rPr>
              <a:t>전체적으로 </a:t>
            </a:r>
            <a:r>
              <a:rPr lang="ko-KR" altLang="en-US" sz="1200" b="0" i="0" u="none" strike="noStrike" kern="1200" dirty="0" err="1">
                <a:solidFill>
                  <a:schemeClr val="tx1"/>
                </a:solidFill>
                <a:effectLst/>
                <a:latin typeface="+mn-lt"/>
                <a:ea typeface="+mn-ea"/>
                <a:cs typeface="+mn-cs"/>
              </a:rPr>
              <a:t>맨하탄이</a:t>
            </a:r>
            <a:r>
              <a:rPr lang="ko-KR" altLang="en-US" sz="1200" b="0" i="0" u="none" strike="noStrike" kern="1200" dirty="0">
                <a:solidFill>
                  <a:schemeClr val="tx1"/>
                </a:solidFill>
                <a:effectLst/>
                <a:latin typeface="+mn-lt"/>
                <a:ea typeface="+mn-ea"/>
                <a:cs typeface="+mn-cs"/>
              </a:rPr>
              <a:t> 나무의 밀도가 높지만 민원은 오히려 브루클린쪽이 많습니다</a:t>
            </a:r>
            <a:r>
              <a:rPr lang="en-US" altLang="ko-KR" sz="1200" b="0" i="0" u="none" strike="noStrike" kern="1200" dirty="0">
                <a:solidFill>
                  <a:schemeClr val="tx1"/>
                </a:solidFill>
                <a:effectLst/>
                <a:latin typeface="+mn-lt"/>
                <a:ea typeface="+mn-ea"/>
                <a:cs typeface="+mn-cs"/>
              </a:rPr>
              <a:t>.</a:t>
            </a:r>
          </a:p>
          <a:p>
            <a:r>
              <a:rPr lang="ko-KR" altLang="en-US" dirty="0" err="1"/>
              <a:t>맨하탄이</a:t>
            </a:r>
            <a:r>
              <a:rPr lang="ko-KR" altLang="en-US" dirty="0"/>
              <a:t> 상대적으로 나무를 잘 관리하고 있다고 생각할 수 있습니다</a:t>
            </a:r>
            <a:r>
              <a:rPr lang="en-US" altLang="ko-KR" dirty="0"/>
              <a:t>.</a:t>
            </a:r>
          </a:p>
          <a:p>
            <a:r>
              <a:rPr lang="ko-KR" altLang="en-US" dirty="0"/>
              <a:t>또는 </a:t>
            </a:r>
            <a:r>
              <a:rPr lang="ko-KR" altLang="en-US" dirty="0" err="1"/>
              <a:t>맨하탄에</a:t>
            </a:r>
            <a:r>
              <a:rPr lang="ko-KR" altLang="en-US" dirty="0"/>
              <a:t> 있는 나무의 종류가 민원이 덜 발생하는 </a:t>
            </a:r>
            <a:r>
              <a:rPr lang="ko-KR" altLang="en-US" dirty="0" err="1"/>
              <a:t>것일수도</a:t>
            </a:r>
            <a:r>
              <a:rPr lang="ko-KR" altLang="en-US" dirty="0"/>
              <a:t> 있죠</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9</a:t>
            </a:fld>
            <a:endParaRPr lang="en-US"/>
          </a:p>
        </p:txBody>
      </p:sp>
    </p:spTree>
    <p:extLst>
      <p:ext uri="{BB962C8B-B14F-4D97-AF65-F5344CB8AC3E}">
        <p14:creationId xmlns:p14="http://schemas.microsoft.com/office/powerpoint/2010/main" val="246070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1" y="0"/>
            <a:ext cx="7737487"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49698774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laceholder">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0" y="8255001"/>
            <a:ext cx="24387177" cy="5461000"/>
          </a:xfrm>
        </p:spPr>
        <p:txBody>
          <a:bodyPr>
            <a:normAutofit/>
          </a:bodyPr>
          <a:lstStyle>
            <a:lvl1pPr>
              <a:defRPr sz="2800"/>
            </a:lvl1pPr>
          </a:lstStyle>
          <a:p>
            <a:endParaRPr lang="en-US"/>
          </a:p>
        </p:txBody>
      </p:sp>
    </p:spTree>
    <p:extLst>
      <p:ext uri="{BB962C8B-B14F-4D97-AF65-F5344CB8AC3E}">
        <p14:creationId xmlns:p14="http://schemas.microsoft.com/office/powerpoint/2010/main" val="1794292538"/>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639529"/>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80" r:id="rId3"/>
  </p:sldLayoutIdLst>
  <p:txStyles>
    <p:titleStyle>
      <a:lvl1pPr algn="l" defTabSz="1828800" rtl="0" eaLnBrk="1" latinLnBrk="0" hangingPunct="1">
        <a:lnSpc>
          <a:spcPct val="90000"/>
        </a:lnSpc>
        <a:spcBef>
          <a:spcPct val="0"/>
        </a:spcBef>
        <a:buNone/>
        <a:defRPr sz="6600" b="0" i="0" kern="1200">
          <a:solidFill>
            <a:schemeClr val="tx1"/>
          </a:solidFill>
          <a:latin typeface="Montserrat Light" charset="0"/>
          <a:ea typeface="Montserrat Light" charset="0"/>
          <a:cs typeface="Montserrat Light"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400" b="0" i="0" kern="1200">
          <a:solidFill>
            <a:schemeClr val="tx1"/>
          </a:solidFill>
          <a:latin typeface="Montserrat Light" charset="0"/>
          <a:ea typeface="Montserrat Light" charset="0"/>
          <a:cs typeface="Montserrat Light" charset="0"/>
        </a:defRPr>
      </a:lvl1pPr>
      <a:lvl2pPr marL="914400" indent="0" algn="l" defTabSz="1828800" rtl="0" eaLnBrk="1" latinLnBrk="0" hangingPunct="1">
        <a:lnSpc>
          <a:spcPct val="90000"/>
        </a:lnSpc>
        <a:spcBef>
          <a:spcPts val="1000"/>
        </a:spcBef>
        <a:buFont typeface="Arial" panose="020B0604020202020204" pitchFamily="34" charset="0"/>
        <a:buNone/>
        <a:defRPr sz="3600" b="0" i="0" kern="1200">
          <a:solidFill>
            <a:schemeClr val="tx1"/>
          </a:solidFill>
          <a:latin typeface="Montserrat Light" charset="0"/>
          <a:ea typeface="Montserrat Light" charset="0"/>
          <a:cs typeface="Montserrat Light" charset="0"/>
        </a:defRPr>
      </a:lvl2pPr>
      <a:lvl3pPr marL="1828800" indent="0" algn="l" defTabSz="1828800" rtl="0" eaLnBrk="1" latinLnBrk="0" hangingPunct="1">
        <a:lnSpc>
          <a:spcPct val="90000"/>
        </a:lnSpc>
        <a:spcBef>
          <a:spcPts val="1000"/>
        </a:spcBef>
        <a:buFont typeface="Arial" panose="020B0604020202020204" pitchFamily="34" charset="0"/>
        <a:buNone/>
        <a:defRPr sz="2800" b="0" i="0" kern="1200">
          <a:solidFill>
            <a:schemeClr val="tx1"/>
          </a:solidFill>
          <a:latin typeface="Montserrat Light" charset="0"/>
          <a:ea typeface="Montserrat Light" charset="0"/>
          <a:cs typeface="Montserrat Light" charset="0"/>
        </a:defRPr>
      </a:lvl3pPr>
      <a:lvl4pPr marL="27432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Montserrat Light" charset="0"/>
          <a:ea typeface="Montserrat Light" charset="0"/>
          <a:cs typeface="Montserrat Light" charset="0"/>
        </a:defRPr>
      </a:lvl4pPr>
      <a:lvl5pPr marL="36576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Montserrat Light" charset="0"/>
          <a:ea typeface="Montserrat Light" charset="0"/>
          <a:cs typeface="Montserrat Light"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sp>
        <p:nvSpPr>
          <p:cNvPr id="11" name="Rectangle 10"/>
          <p:cNvSpPr/>
          <p:nvPr/>
        </p:nvSpPr>
        <p:spPr>
          <a:xfrm>
            <a:off x="8360152" y="4946403"/>
            <a:ext cx="12476279" cy="330855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19900" b="1" dirty="0">
                <a:solidFill>
                  <a:schemeClr val="tx1"/>
                </a:solidFill>
                <a:latin typeface="Montserrat Semi" charset="0"/>
                <a:ea typeface="Montserrat Semi" charset="0"/>
                <a:cs typeface="Montserrat Semi" charset="0"/>
              </a:rPr>
              <a:t>NYC Trees</a:t>
            </a:r>
          </a:p>
        </p:txBody>
      </p:sp>
      <p:sp>
        <p:nvSpPr>
          <p:cNvPr id="12" name="Rectangle 11"/>
          <p:cNvSpPr/>
          <p:nvPr/>
        </p:nvSpPr>
        <p:spPr>
          <a:xfrm>
            <a:off x="14262281" y="7837816"/>
            <a:ext cx="5580289" cy="861734"/>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4000" dirty="0">
                <a:solidFill>
                  <a:schemeClr val="tx1"/>
                </a:solidFill>
                <a:latin typeface="Montserrat Ultra Light" charset="0"/>
                <a:ea typeface="Montserrat Ultra Light" charset="0"/>
                <a:cs typeface="Montserrat Ultra Light" charset="0"/>
              </a:rPr>
              <a:t>presented by: </a:t>
            </a:r>
            <a:r>
              <a:rPr lang="en-US" sz="4000" dirty="0" err="1">
                <a:solidFill>
                  <a:schemeClr val="tx1"/>
                </a:solidFill>
                <a:latin typeface="Montserrat Ultra Light" charset="0"/>
                <a:ea typeface="Montserrat Ultra Light" charset="0"/>
                <a:cs typeface="Montserrat Ultra Light" charset="0"/>
              </a:rPr>
              <a:t>Kisoo</a:t>
            </a:r>
            <a:r>
              <a:rPr lang="en-US" sz="4000" dirty="0">
                <a:solidFill>
                  <a:schemeClr val="tx1"/>
                </a:solidFill>
                <a:latin typeface="Montserrat Ultra Light" charset="0"/>
                <a:ea typeface="Montserrat Ultra Light" charset="0"/>
                <a:cs typeface="Montserrat Ultra Light" charset="0"/>
              </a:rPr>
              <a:t> Cho</a:t>
            </a:r>
          </a:p>
        </p:txBody>
      </p:sp>
      <p:pic>
        <p:nvPicPr>
          <p:cNvPr id="4" name="Picture 3">
            <a:extLst>
              <a:ext uri="{FF2B5EF4-FFF2-40B4-BE49-F238E27FC236}">
                <a16:creationId xmlns:a16="http://schemas.microsoft.com/office/drawing/2014/main" id="{AEEA7E4E-813E-7B47-AE33-14447047AD47}"/>
              </a:ext>
            </a:extLst>
          </p:cNvPr>
          <p:cNvPicPr>
            <a:picLocks noChangeAspect="1"/>
          </p:cNvPicPr>
          <p:nvPr/>
        </p:nvPicPr>
        <p:blipFill>
          <a:blip r:embed="rId3"/>
          <a:stretch>
            <a:fillRect/>
          </a:stretch>
        </p:blipFill>
        <p:spPr>
          <a:xfrm>
            <a:off x="4954773" y="4304500"/>
            <a:ext cx="3193074" cy="3193074"/>
          </a:xfrm>
          <a:prstGeom prst="rect">
            <a:avLst/>
          </a:prstGeom>
        </p:spPr>
      </p:pic>
    </p:spTree>
    <p:extLst>
      <p:ext uri="{BB962C8B-B14F-4D97-AF65-F5344CB8AC3E}">
        <p14:creationId xmlns:p14="http://schemas.microsoft.com/office/powerpoint/2010/main" val="1230769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40A67-152B-8947-800D-827CEF948A16}"/>
              </a:ext>
            </a:extLst>
          </p:cNvPr>
          <p:cNvSpPr txBox="1"/>
          <p:nvPr/>
        </p:nvSpPr>
        <p:spPr>
          <a:xfrm>
            <a:off x="1759630" y="766742"/>
            <a:ext cx="11199348"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Complaints about street tree</a:t>
            </a:r>
          </a:p>
        </p:txBody>
      </p:sp>
      <p:sp>
        <p:nvSpPr>
          <p:cNvPr id="5" name="TextBox 4">
            <a:extLst>
              <a:ext uri="{FF2B5EF4-FFF2-40B4-BE49-F238E27FC236}">
                <a16:creationId xmlns:a16="http://schemas.microsoft.com/office/drawing/2014/main" id="{9C8A3528-5D14-CF4F-9732-42D7A5DD25AC}"/>
              </a:ext>
            </a:extLst>
          </p:cNvPr>
          <p:cNvSpPr txBox="1"/>
          <p:nvPr/>
        </p:nvSpPr>
        <p:spPr>
          <a:xfrm>
            <a:off x="13270313" y="10088771"/>
            <a:ext cx="9266720" cy="1152623"/>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311</a:t>
            </a:r>
            <a:r>
              <a:rPr lang="ko-KR" altLang="en-US" sz="2800" b="1" dirty="0">
                <a:solidFill>
                  <a:schemeClr val="tx2"/>
                </a:solidFill>
                <a:latin typeface="Montserrat Semi" charset="0"/>
                <a:ea typeface="Montserrat Semi" charset="0"/>
                <a:cs typeface="Montserrat Semi" charset="0"/>
              </a:rPr>
              <a:t> </a:t>
            </a:r>
            <a:r>
              <a:rPr lang="en-US" altLang="ko-KR" sz="2800" b="1" dirty="0">
                <a:solidFill>
                  <a:schemeClr val="tx2"/>
                </a:solidFill>
                <a:latin typeface="Montserrat Semi" charset="0"/>
                <a:ea typeface="Montserrat Semi" charset="0"/>
                <a:cs typeface="Montserrat Semi" charset="0"/>
              </a:rPr>
              <a:t>service request about street tree by description</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The largest percentage of street tree complaints is dead tree. </a:t>
            </a:r>
          </a:p>
        </p:txBody>
      </p:sp>
      <p:pic>
        <p:nvPicPr>
          <p:cNvPr id="7" name="Picture 6">
            <a:extLst>
              <a:ext uri="{FF2B5EF4-FFF2-40B4-BE49-F238E27FC236}">
                <a16:creationId xmlns:a16="http://schemas.microsoft.com/office/drawing/2014/main" id="{60122FD6-45B6-5544-8432-8A19CBB87358}"/>
              </a:ext>
            </a:extLst>
          </p:cNvPr>
          <p:cNvPicPr>
            <a:picLocks noChangeAspect="1"/>
          </p:cNvPicPr>
          <p:nvPr/>
        </p:nvPicPr>
        <p:blipFill>
          <a:blip r:embed="rId3"/>
          <a:stretch>
            <a:fillRect/>
          </a:stretch>
        </p:blipFill>
        <p:spPr>
          <a:xfrm>
            <a:off x="1759630" y="3153773"/>
            <a:ext cx="21346840" cy="6339851"/>
          </a:xfrm>
          <a:prstGeom prst="rect">
            <a:avLst/>
          </a:prstGeom>
        </p:spPr>
      </p:pic>
      <p:sp>
        <p:nvSpPr>
          <p:cNvPr id="8" name="TextBox 7">
            <a:extLst>
              <a:ext uri="{FF2B5EF4-FFF2-40B4-BE49-F238E27FC236}">
                <a16:creationId xmlns:a16="http://schemas.microsoft.com/office/drawing/2014/main" id="{0C3D75E8-8D67-8B4F-972C-77DA78A85458}"/>
              </a:ext>
            </a:extLst>
          </p:cNvPr>
          <p:cNvSpPr txBox="1"/>
          <p:nvPr/>
        </p:nvSpPr>
        <p:spPr>
          <a:xfrm>
            <a:off x="2216830" y="10088771"/>
            <a:ext cx="9266720" cy="1614288"/>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311</a:t>
            </a:r>
            <a:r>
              <a:rPr lang="ko-KR" altLang="en-US" sz="2800" b="1" dirty="0">
                <a:solidFill>
                  <a:schemeClr val="tx2"/>
                </a:solidFill>
                <a:latin typeface="Montserrat Semi" charset="0"/>
                <a:ea typeface="Montserrat Semi" charset="0"/>
                <a:cs typeface="Montserrat Semi" charset="0"/>
              </a:rPr>
              <a:t> </a:t>
            </a:r>
            <a:r>
              <a:rPr lang="en-US" altLang="ko-KR" sz="2800" b="1" dirty="0">
                <a:solidFill>
                  <a:schemeClr val="tx2"/>
                </a:solidFill>
                <a:latin typeface="Montserrat Semi" charset="0"/>
                <a:ea typeface="Montserrat Semi" charset="0"/>
                <a:cs typeface="Montserrat Semi" charset="0"/>
              </a:rPr>
              <a:t>service request about street tree by type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Compared to its width, many trees are concentrated in Manhattan, but complaints about the trees are more common in Brooklyn.</a:t>
            </a:r>
          </a:p>
        </p:txBody>
      </p:sp>
    </p:spTree>
    <p:extLst>
      <p:ext uri="{BB962C8B-B14F-4D97-AF65-F5344CB8AC3E}">
        <p14:creationId xmlns:p14="http://schemas.microsoft.com/office/powerpoint/2010/main" val="78052453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40A67-152B-8947-800D-827CEF948A16}"/>
              </a:ext>
            </a:extLst>
          </p:cNvPr>
          <p:cNvSpPr txBox="1"/>
          <p:nvPr/>
        </p:nvSpPr>
        <p:spPr>
          <a:xfrm>
            <a:off x="1759630" y="766742"/>
            <a:ext cx="12489573"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Various statistics for street trees</a:t>
            </a:r>
          </a:p>
        </p:txBody>
      </p:sp>
      <p:sp>
        <p:nvSpPr>
          <p:cNvPr id="5" name="TextBox 4">
            <a:extLst>
              <a:ext uri="{FF2B5EF4-FFF2-40B4-BE49-F238E27FC236}">
                <a16:creationId xmlns:a16="http://schemas.microsoft.com/office/drawing/2014/main" id="{9C8A3528-5D14-CF4F-9732-42D7A5DD25AC}"/>
              </a:ext>
            </a:extLst>
          </p:cNvPr>
          <p:cNvSpPr txBox="1"/>
          <p:nvPr/>
        </p:nvSpPr>
        <p:spPr>
          <a:xfrm>
            <a:off x="19417552" y="2422712"/>
            <a:ext cx="4572001" cy="3460947"/>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NYC Tree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What kind of trees do you have the most?</a:t>
            </a:r>
          </a:p>
          <a:p>
            <a:pPr>
              <a:lnSpc>
                <a:spcPct val="150000"/>
              </a:lnSpc>
            </a:pPr>
            <a:r>
              <a:rPr lang="en-US" sz="2000" dirty="0">
                <a:latin typeface="Montserrat Light" charset="0"/>
                <a:ea typeface="Montserrat Light" charset="0"/>
                <a:cs typeface="Montserrat Light" charset="0"/>
              </a:rPr>
              <a:t>How much is the tree’s status-specific quantity?</a:t>
            </a:r>
          </a:p>
          <a:p>
            <a:pPr>
              <a:lnSpc>
                <a:spcPct val="150000"/>
              </a:lnSpc>
            </a:pPr>
            <a:r>
              <a:rPr lang="en-US" sz="2000" dirty="0">
                <a:latin typeface="Montserrat Light" charset="0"/>
                <a:ea typeface="Montserrat Light" charset="0"/>
                <a:cs typeface="Montserrat Light" charset="0"/>
              </a:rPr>
              <a:t>How much is the tree’s health-specific quantity?</a:t>
            </a:r>
          </a:p>
          <a:p>
            <a:pPr>
              <a:lnSpc>
                <a:spcPct val="150000"/>
              </a:lnSpc>
            </a:pPr>
            <a:r>
              <a:rPr lang="en-US" sz="2000" dirty="0">
                <a:latin typeface="Montserrat Light" charset="0"/>
                <a:ea typeface="Montserrat Light" charset="0"/>
                <a:cs typeface="Montserrat Light" charset="0"/>
              </a:rPr>
              <a:t>How do the diameter of a tree vary?</a:t>
            </a:r>
          </a:p>
        </p:txBody>
      </p:sp>
      <p:pic>
        <p:nvPicPr>
          <p:cNvPr id="3" name="Picture 2">
            <a:extLst>
              <a:ext uri="{FF2B5EF4-FFF2-40B4-BE49-F238E27FC236}">
                <a16:creationId xmlns:a16="http://schemas.microsoft.com/office/drawing/2014/main" id="{129F0950-B81D-9E41-AFC2-DBFB4A19FA1B}"/>
              </a:ext>
            </a:extLst>
          </p:cNvPr>
          <p:cNvPicPr>
            <a:picLocks noChangeAspect="1"/>
          </p:cNvPicPr>
          <p:nvPr/>
        </p:nvPicPr>
        <p:blipFill>
          <a:blip r:embed="rId3"/>
          <a:stretch>
            <a:fillRect/>
          </a:stretch>
        </p:blipFill>
        <p:spPr>
          <a:xfrm>
            <a:off x="1820989" y="2422712"/>
            <a:ext cx="17220045" cy="10305936"/>
          </a:xfrm>
          <a:prstGeom prst="rect">
            <a:avLst/>
          </a:prstGeom>
        </p:spPr>
      </p:pic>
    </p:spTree>
    <p:extLst>
      <p:ext uri="{BB962C8B-B14F-4D97-AF65-F5344CB8AC3E}">
        <p14:creationId xmlns:p14="http://schemas.microsoft.com/office/powerpoint/2010/main" val="146043980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48DDB6-AA0D-7D43-9BD2-A12469237959}"/>
              </a:ext>
            </a:extLst>
          </p:cNvPr>
          <p:cNvPicPr>
            <a:picLocks noChangeAspect="1"/>
          </p:cNvPicPr>
          <p:nvPr/>
        </p:nvPicPr>
        <p:blipFill>
          <a:blip r:embed="rId3"/>
          <a:stretch>
            <a:fillRect/>
          </a:stretch>
        </p:blipFill>
        <p:spPr>
          <a:xfrm>
            <a:off x="1759630" y="2280397"/>
            <a:ext cx="16256210" cy="9902638"/>
          </a:xfrm>
          <a:prstGeom prst="rect">
            <a:avLst/>
          </a:prstGeom>
        </p:spPr>
      </p:pic>
      <p:sp>
        <p:nvSpPr>
          <p:cNvPr id="5" name="TextBox 4">
            <a:extLst>
              <a:ext uri="{FF2B5EF4-FFF2-40B4-BE49-F238E27FC236}">
                <a16:creationId xmlns:a16="http://schemas.microsoft.com/office/drawing/2014/main" id="{6B5B46B7-995D-7E40-A91F-79E87BCC9B70}"/>
              </a:ext>
            </a:extLst>
          </p:cNvPr>
          <p:cNvSpPr txBox="1"/>
          <p:nvPr/>
        </p:nvSpPr>
        <p:spPr>
          <a:xfrm>
            <a:off x="1759630" y="766742"/>
            <a:ext cx="19124018"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Rank about street tree’s quantity and health ratio</a:t>
            </a:r>
          </a:p>
        </p:txBody>
      </p:sp>
      <p:sp>
        <p:nvSpPr>
          <p:cNvPr id="6" name="TextBox 5">
            <a:extLst>
              <a:ext uri="{FF2B5EF4-FFF2-40B4-BE49-F238E27FC236}">
                <a16:creationId xmlns:a16="http://schemas.microsoft.com/office/drawing/2014/main" id="{4763B29C-F52C-5442-8DD0-84CD4C05F774}"/>
              </a:ext>
            </a:extLst>
          </p:cNvPr>
          <p:cNvSpPr txBox="1"/>
          <p:nvPr/>
        </p:nvSpPr>
        <p:spPr>
          <a:xfrm>
            <a:off x="19014140" y="2845173"/>
            <a:ext cx="4275927" cy="207595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Quantity/Health ratio</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of the Quantity Rankings of the Tree and the Healthy Tree Rankings of the NYC Overall</a:t>
            </a:r>
          </a:p>
        </p:txBody>
      </p:sp>
      <p:pic>
        <p:nvPicPr>
          <p:cNvPr id="10" name="Picture 9">
            <a:extLst>
              <a:ext uri="{FF2B5EF4-FFF2-40B4-BE49-F238E27FC236}">
                <a16:creationId xmlns:a16="http://schemas.microsoft.com/office/drawing/2014/main" id="{FA482A6F-5E27-C343-BDFF-B7367177A9B5}"/>
              </a:ext>
            </a:extLst>
          </p:cNvPr>
          <p:cNvPicPr>
            <a:picLocks noChangeAspect="1"/>
          </p:cNvPicPr>
          <p:nvPr/>
        </p:nvPicPr>
        <p:blipFill>
          <a:blip r:embed="rId4"/>
          <a:stretch>
            <a:fillRect/>
          </a:stretch>
        </p:blipFill>
        <p:spPr>
          <a:xfrm>
            <a:off x="15551960" y="6535271"/>
            <a:ext cx="7738108" cy="4505886"/>
          </a:xfrm>
          <a:prstGeom prst="rect">
            <a:avLst/>
          </a:prstGeom>
        </p:spPr>
      </p:pic>
    </p:spTree>
    <p:extLst>
      <p:ext uri="{BB962C8B-B14F-4D97-AF65-F5344CB8AC3E}">
        <p14:creationId xmlns:p14="http://schemas.microsoft.com/office/powerpoint/2010/main" val="42756025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08977-99A1-8840-8D9C-258F6D1BDA36}"/>
              </a:ext>
            </a:extLst>
          </p:cNvPr>
          <p:cNvPicPr>
            <a:picLocks noChangeAspect="1"/>
          </p:cNvPicPr>
          <p:nvPr/>
        </p:nvPicPr>
        <p:blipFill>
          <a:blip r:embed="rId3"/>
          <a:stretch>
            <a:fillRect/>
          </a:stretch>
        </p:blipFill>
        <p:spPr>
          <a:xfrm>
            <a:off x="812893" y="2902816"/>
            <a:ext cx="7443151" cy="5972243"/>
          </a:xfrm>
          <a:prstGeom prst="rect">
            <a:avLst/>
          </a:prstGeom>
        </p:spPr>
      </p:pic>
      <p:pic>
        <p:nvPicPr>
          <p:cNvPr id="5" name="Picture 4">
            <a:extLst>
              <a:ext uri="{FF2B5EF4-FFF2-40B4-BE49-F238E27FC236}">
                <a16:creationId xmlns:a16="http://schemas.microsoft.com/office/drawing/2014/main" id="{1FE2C224-B600-5F4A-9E15-81D2E574785F}"/>
              </a:ext>
            </a:extLst>
          </p:cNvPr>
          <p:cNvPicPr>
            <a:picLocks noChangeAspect="1"/>
          </p:cNvPicPr>
          <p:nvPr/>
        </p:nvPicPr>
        <p:blipFill>
          <a:blip r:embed="rId4"/>
          <a:stretch>
            <a:fillRect/>
          </a:stretch>
        </p:blipFill>
        <p:spPr>
          <a:xfrm>
            <a:off x="7907788" y="2902816"/>
            <a:ext cx="7737286" cy="5692809"/>
          </a:xfrm>
          <a:prstGeom prst="rect">
            <a:avLst/>
          </a:prstGeom>
        </p:spPr>
      </p:pic>
      <p:pic>
        <p:nvPicPr>
          <p:cNvPr id="7" name="Picture 6">
            <a:extLst>
              <a:ext uri="{FF2B5EF4-FFF2-40B4-BE49-F238E27FC236}">
                <a16:creationId xmlns:a16="http://schemas.microsoft.com/office/drawing/2014/main" id="{F11961DF-C11C-4346-A752-E1CC00EC8E4F}"/>
              </a:ext>
            </a:extLst>
          </p:cNvPr>
          <p:cNvPicPr>
            <a:picLocks noChangeAspect="1"/>
          </p:cNvPicPr>
          <p:nvPr/>
        </p:nvPicPr>
        <p:blipFill>
          <a:blip r:embed="rId5"/>
          <a:stretch>
            <a:fillRect/>
          </a:stretch>
        </p:blipFill>
        <p:spPr>
          <a:xfrm>
            <a:off x="15759952" y="2902816"/>
            <a:ext cx="7685928" cy="6275666"/>
          </a:xfrm>
          <a:prstGeom prst="rect">
            <a:avLst/>
          </a:prstGeom>
        </p:spPr>
      </p:pic>
      <p:pic>
        <p:nvPicPr>
          <p:cNvPr id="8" name="Picture 7">
            <a:extLst>
              <a:ext uri="{FF2B5EF4-FFF2-40B4-BE49-F238E27FC236}">
                <a16:creationId xmlns:a16="http://schemas.microsoft.com/office/drawing/2014/main" id="{89DB6C04-29A4-1941-A1E0-FE866FEB66BB}"/>
              </a:ext>
            </a:extLst>
          </p:cNvPr>
          <p:cNvPicPr>
            <a:picLocks noChangeAspect="1"/>
          </p:cNvPicPr>
          <p:nvPr/>
        </p:nvPicPr>
        <p:blipFill>
          <a:blip r:embed="rId3"/>
          <a:stretch>
            <a:fillRect/>
          </a:stretch>
        </p:blipFill>
        <p:spPr>
          <a:xfrm>
            <a:off x="759105" y="2768346"/>
            <a:ext cx="7443151" cy="5972243"/>
          </a:xfrm>
          <a:prstGeom prst="rect">
            <a:avLst/>
          </a:prstGeom>
        </p:spPr>
      </p:pic>
      <p:sp>
        <p:nvSpPr>
          <p:cNvPr id="9" name="TextBox 8">
            <a:extLst>
              <a:ext uri="{FF2B5EF4-FFF2-40B4-BE49-F238E27FC236}">
                <a16:creationId xmlns:a16="http://schemas.microsoft.com/office/drawing/2014/main" id="{666E2EC4-4D1E-7C47-A9B9-79CF01366445}"/>
              </a:ext>
            </a:extLst>
          </p:cNvPr>
          <p:cNvSpPr txBox="1"/>
          <p:nvPr/>
        </p:nvSpPr>
        <p:spPr>
          <a:xfrm>
            <a:off x="1759630" y="766742"/>
            <a:ext cx="9344353"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Ratio by number of tree</a:t>
            </a:r>
          </a:p>
        </p:txBody>
      </p:sp>
      <p:sp>
        <p:nvSpPr>
          <p:cNvPr id="10" name="TextBox 9">
            <a:extLst>
              <a:ext uri="{FF2B5EF4-FFF2-40B4-BE49-F238E27FC236}">
                <a16:creationId xmlns:a16="http://schemas.microsoft.com/office/drawing/2014/main" id="{415998A6-7AFF-EE4D-9D9E-94B40A8848E6}"/>
              </a:ext>
            </a:extLst>
          </p:cNvPr>
          <p:cNvSpPr txBox="1"/>
          <p:nvPr/>
        </p:nvSpPr>
        <p:spPr>
          <a:xfrm>
            <a:off x="2216830" y="10088771"/>
            <a:ext cx="9266720" cy="1614288"/>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Percentage of tree quantities for each data</a:t>
            </a:r>
          </a:p>
          <a:p>
            <a:pPr>
              <a:lnSpc>
                <a:spcPct val="150000"/>
              </a:lnSpc>
            </a:pPr>
            <a:r>
              <a:rPr lang="en-US" sz="2000" dirty="0">
                <a:latin typeface="Montserrat Light" charset="0"/>
                <a:ea typeface="Montserrat Light" charset="0"/>
                <a:cs typeface="Montserrat Light" charset="0"/>
              </a:rPr>
              <a:t>The graph shows the percentage of trees for each data column</a:t>
            </a:r>
            <a:r>
              <a:rPr lang="ko-KR" altLang="en-US" sz="2000" dirty="0">
                <a:latin typeface="Montserrat Light" charset="0"/>
                <a:ea typeface="Montserrat Light" charset="0"/>
                <a:cs typeface="Montserrat Light" charset="0"/>
              </a:rPr>
              <a:t> </a:t>
            </a:r>
            <a:r>
              <a:rPr lang="en-US" altLang="ko-KR" sz="2000" dirty="0">
                <a:latin typeface="Montserrat Light" charset="0"/>
                <a:ea typeface="Montserrat Light" charset="0"/>
                <a:cs typeface="Montserrat Light" charset="0"/>
              </a:rPr>
              <a:t>like status, borough, species,</a:t>
            </a:r>
            <a:r>
              <a:rPr lang="ko-KR" altLang="en-US" sz="2000" dirty="0">
                <a:latin typeface="Montserrat Light" charset="0"/>
                <a:ea typeface="Montserrat Light" charset="0"/>
                <a:cs typeface="Montserrat Light" charset="0"/>
              </a:rPr>
              <a:t> </a:t>
            </a:r>
            <a:r>
              <a:rPr lang="en-US" altLang="ko-KR" sz="2000" dirty="0">
                <a:latin typeface="Montserrat Light" charset="0"/>
                <a:ea typeface="Montserrat Light" charset="0"/>
                <a:cs typeface="Montserrat Light" charset="0"/>
              </a:rPr>
              <a:t>etc.</a:t>
            </a:r>
            <a:endParaRPr lang="en-US" sz="2000" dirty="0">
              <a:latin typeface="Montserrat Light" charset="0"/>
              <a:ea typeface="Montserrat Light" charset="0"/>
              <a:cs typeface="Montserrat Light" charset="0"/>
            </a:endParaRPr>
          </a:p>
        </p:txBody>
      </p:sp>
      <p:pic>
        <p:nvPicPr>
          <p:cNvPr id="14" name="Picture 13">
            <a:extLst>
              <a:ext uri="{FF2B5EF4-FFF2-40B4-BE49-F238E27FC236}">
                <a16:creationId xmlns:a16="http://schemas.microsoft.com/office/drawing/2014/main" id="{C8D7F73A-1369-6D40-86D1-8F66DCF5EF62}"/>
              </a:ext>
            </a:extLst>
          </p:cNvPr>
          <p:cNvPicPr>
            <a:picLocks noChangeAspect="1"/>
          </p:cNvPicPr>
          <p:nvPr/>
        </p:nvPicPr>
        <p:blipFill>
          <a:blip r:embed="rId6"/>
          <a:stretch>
            <a:fillRect/>
          </a:stretch>
        </p:blipFill>
        <p:spPr>
          <a:xfrm>
            <a:off x="17164958" y="9543724"/>
            <a:ext cx="6147963" cy="3461075"/>
          </a:xfrm>
          <a:prstGeom prst="rect">
            <a:avLst/>
          </a:prstGeom>
        </p:spPr>
      </p:pic>
      <p:pic>
        <p:nvPicPr>
          <p:cNvPr id="16" name="Picture 15">
            <a:extLst>
              <a:ext uri="{FF2B5EF4-FFF2-40B4-BE49-F238E27FC236}">
                <a16:creationId xmlns:a16="http://schemas.microsoft.com/office/drawing/2014/main" id="{4F392E75-E3F0-B149-98BE-92A32877D4D0}"/>
              </a:ext>
            </a:extLst>
          </p:cNvPr>
          <p:cNvPicPr>
            <a:picLocks noChangeAspect="1"/>
          </p:cNvPicPr>
          <p:nvPr/>
        </p:nvPicPr>
        <p:blipFill>
          <a:blip r:embed="rId7"/>
          <a:stretch>
            <a:fillRect/>
          </a:stretch>
        </p:blipFill>
        <p:spPr>
          <a:xfrm>
            <a:off x="11483550" y="9531370"/>
            <a:ext cx="5213353" cy="3461075"/>
          </a:xfrm>
          <a:prstGeom prst="rect">
            <a:avLst/>
          </a:prstGeom>
        </p:spPr>
      </p:pic>
      <p:pic>
        <p:nvPicPr>
          <p:cNvPr id="19" name="Picture 18">
            <a:extLst>
              <a:ext uri="{FF2B5EF4-FFF2-40B4-BE49-F238E27FC236}">
                <a16:creationId xmlns:a16="http://schemas.microsoft.com/office/drawing/2014/main" id="{E736047B-A7A9-C048-B4CF-B01DC6BB855B}"/>
              </a:ext>
            </a:extLst>
          </p:cNvPr>
          <p:cNvPicPr>
            <a:picLocks noChangeAspect="1"/>
          </p:cNvPicPr>
          <p:nvPr/>
        </p:nvPicPr>
        <p:blipFill rotWithShape="1">
          <a:blip r:embed="rId8"/>
          <a:srcRect t="54137" r="19808" b="10277"/>
          <a:stretch/>
        </p:blipFill>
        <p:spPr>
          <a:xfrm>
            <a:off x="13107356" y="9091188"/>
            <a:ext cx="1965739" cy="318977"/>
          </a:xfrm>
          <a:prstGeom prst="rect">
            <a:avLst/>
          </a:prstGeom>
        </p:spPr>
      </p:pic>
      <p:pic>
        <p:nvPicPr>
          <p:cNvPr id="20" name="Picture 19">
            <a:extLst>
              <a:ext uri="{FF2B5EF4-FFF2-40B4-BE49-F238E27FC236}">
                <a16:creationId xmlns:a16="http://schemas.microsoft.com/office/drawing/2014/main" id="{D920E5D1-D220-BD49-9FA6-B9538F9EB2AB}"/>
              </a:ext>
            </a:extLst>
          </p:cNvPr>
          <p:cNvPicPr>
            <a:picLocks noChangeAspect="1"/>
          </p:cNvPicPr>
          <p:nvPr/>
        </p:nvPicPr>
        <p:blipFill rotWithShape="1">
          <a:blip r:embed="rId8"/>
          <a:srcRect t="9483" b="46340"/>
          <a:stretch/>
        </p:blipFill>
        <p:spPr>
          <a:xfrm>
            <a:off x="19013295" y="9091188"/>
            <a:ext cx="2451287" cy="395989"/>
          </a:xfrm>
          <a:prstGeom prst="rect">
            <a:avLst/>
          </a:prstGeom>
        </p:spPr>
      </p:pic>
    </p:spTree>
    <p:extLst>
      <p:ext uri="{BB962C8B-B14F-4D97-AF65-F5344CB8AC3E}">
        <p14:creationId xmlns:p14="http://schemas.microsoft.com/office/powerpoint/2010/main" val="266883160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DCF53-1BD7-D948-8F94-0AB5FC0AE1F3}"/>
              </a:ext>
            </a:extLst>
          </p:cNvPr>
          <p:cNvPicPr>
            <a:picLocks noChangeAspect="1"/>
          </p:cNvPicPr>
          <p:nvPr/>
        </p:nvPicPr>
        <p:blipFill>
          <a:blip r:embed="rId3"/>
          <a:stretch>
            <a:fillRect/>
          </a:stretch>
        </p:blipFill>
        <p:spPr>
          <a:xfrm>
            <a:off x="541340" y="2893732"/>
            <a:ext cx="12072462" cy="6895727"/>
          </a:xfrm>
          <a:prstGeom prst="rect">
            <a:avLst/>
          </a:prstGeom>
        </p:spPr>
      </p:pic>
      <p:pic>
        <p:nvPicPr>
          <p:cNvPr id="5" name="Picture 4">
            <a:extLst>
              <a:ext uri="{FF2B5EF4-FFF2-40B4-BE49-F238E27FC236}">
                <a16:creationId xmlns:a16="http://schemas.microsoft.com/office/drawing/2014/main" id="{897F2CED-059C-2B4C-8562-3368EA91DEAE}"/>
              </a:ext>
            </a:extLst>
          </p:cNvPr>
          <p:cNvPicPr>
            <a:picLocks noChangeAspect="1"/>
          </p:cNvPicPr>
          <p:nvPr/>
        </p:nvPicPr>
        <p:blipFill rotWithShape="1">
          <a:blip r:embed="rId4"/>
          <a:srcRect l="1134"/>
          <a:stretch/>
        </p:blipFill>
        <p:spPr>
          <a:xfrm>
            <a:off x="12425542" y="2893732"/>
            <a:ext cx="11503959" cy="7245350"/>
          </a:xfrm>
          <a:prstGeom prst="rect">
            <a:avLst/>
          </a:prstGeom>
        </p:spPr>
      </p:pic>
      <p:sp>
        <p:nvSpPr>
          <p:cNvPr id="6" name="TextBox 5">
            <a:extLst>
              <a:ext uri="{FF2B5EF4-FFF2-40B4-BE49-F238E27FC236}">
                <a16:creationId xmlns:a16="http://schemas.microsoft.com/office/drawing/2014/main" id="{96EA3135-8C30-3740-8AE7-41BC5D1AFAAD}"/>
              </a:ext>
            </a:extLst>
          </p:cNvPr>
          <p:cNvSpPr txBox="1"/>
          <p:nvPr/>
        </p:nvSpPr>
        <p:spPr>
          <a:xfrm>
            <a:off x="1759630" y="766742"/>
            <a:ext cx="1357525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Average size of street for each data</a:t>
            </a:r>
          </a:p>
        </p:txBody>
      </p:sp>
      <p:sp>
        <p:nvSpPr>
          <p:cNvPr id="7" name="TextBox 6">
            <a:extLst>
              <a:ext uri="{FF2B5EF4-FFF2-40B4-BE49-F238E27FC236}">
                <a16:creationId xmlns:a16="http://schemas.microsoft.com/office/drawing/2014/main" id="{1A3D5A59-C1E4-E348-9B37-B85DA0568A2A}"/>
              </a:ext>
            </a:extLst>
          </p:cNvPr>
          <p:cNvSpPr txBox="1"/>
          <p:nvPr/>
        </p:nvSpPr>
        <p:spPr>
          <a:xfrm>
            <a:off x="2216830" y="10384605"/>
            <a:ext cx="9266720" cy="1152623"/>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Average size of trees for each data</a:t>
            </a:r>
          </a:p>
          <a:p>
            <a:pPr>
              <a:lnSpc>
                <a:spcPct val="150000"/>
              </a:lnSpc>
            </a:pPr>
            <a:r>
              <a:rPr lang="en-US" sz="2000" dirty="0">
                <a:latin typeface="Montserrat Light" charset="0"/>
                <a:ea typeface="Montserrat Light" charset="0"/>
                <a:cs typeface="Montserrat Light" charset="0"/>
              </a:rPr>
              <a:t>Graphs show the average tree size for each column of data</a:t>
            </a:r>
          </a:p>
        </p:txBody>
      </p:sp>
    </p:spTree>
    <p:extLst>
      <p:ext uri="{BB962C8B-B14F-4D97-AF65-F5344CB8AC3E}">
        <p14:creationId xmlns:p14="http://schemas.microsoft.com/office/powerpoint/2010/main" val="105658516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11649"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Tree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759629" y="10190572"/>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t>Trees in Manhattan are the smallest</a:t>
            </a:r>
          </a:p>
          <a:p>
            <a:pPr>
              <a:lnSpc>
                <a:spcPct val="150000"/>
              </a:lnSpc>
            </a:pPr>
            <a:r>
              <a:rPr lang="en-US" sz="2000" dirty="0"/>
              <a:t>there are many </a:t>
            </a:r>
            <a:r>
              <a:rPr lang="en-US" sz="2000" dirty="0" err="1"/>
              <a:t>honeylocusts</a:t>
            </a:r>
            <a:r>
              <a:rPr lang="en-US" sz="2000" dirty="0"/>
              <a:t>, which are relatively small trees.</a:t>
            </a:r>
            <a:endParaRPr lang="en-US" altLang="ko-KR" sz="2000" dirty="0"/>
          </a:p>
        </p:txBody>
      </p:sp>
      <p:pic>
        <p:nvPicPr>
          <p:cNvPr id="10" name="Picture 9">
            <a:extLst>
              <a:ext uri="{FF2B5EF4-FFF2-40B4-BE49-F238E27FC236}">
                <a16:creationId xmlns:a16="http://schemas.microsoft.com/office/drawing/2014/main" id="{00AD69BC-8EE0-0A48-8187-D09F577EF7F7}"/>
              </a:ext>
            </a:extLst>
          </p:cNvPr>
          <p:cNvPicPr>
            <a:picLocks noChangeAspect="1"/>
          </p:cNvPicPr>
          <p:nvPr/>
        </p:nvPicPr>
        <p:blipFill>
          <a:blip r:embed="rId3"/>
          <a:stretch>
            <a:fillRect/>
          </a:stretch>
        </p:blipFill>
        <p:spPr>
          <a:xfrm>
            <a:off x="1759629" y="3263900"/>
            <a:ext cx="10746831" cy="6388100"/>
          </a:xfrm>
          <a:prstGeom prst="rect">
            <a:avLst/>
          </a:prstGeom>
        </p:spPr>
      </p:pic>
      <p:pic>
        <p:nvPicPr>
          <p:cNvPr id="12" name="Picture 11">
            <a:extLst>
              <a:ext uri="{FF2B5EF4-FFF2-40B4-BE49-F238E27FC236}">
                <a16:creationId xmlns:a16="http://schemas.microsoft.com/office/drawing/2014/main" id="{C8CF4027-1AB9-7548-83BE-073BE2595B91}"/>
              </a:ext>
            </a:extLst>
          </p:cNvPr>
          <p:cNvPicPr>
            <a:picLocks noChangeAspect="1"/>
          </p:cNvPicPr>
          <p:nvPr/>
        </p:nvPicPr>
        <p:blipFill>
          <a:blip r:embed="rId4"/>
          <a:stretch>
            <a:fillRect/>
          </a:stretch>
        </p:blipFill>
        <p:spPr>
          <a:xfrm>
            <a:off x="14231936" y="775906"/>
            <a:ext cx="8063600" cy="5167694"/>
          </a:xfrm>
          <a:prstGeom prst="rect">
            <a:avLst/>
          </a:prstGeom>
        </p:spPr>
      </p:pic>
      <p:pic>
        <p:nvPicPr>
          <p:cNvPr id="14" name="Picture 13">
            <a:extLst>
              <a:ext uri="{FF2B5EF4-FFF2-40B4-BE49-F238E27FC236}">
                <a16:creationId xmlns:a16="http://schemas.microsoft.com/office/drawing/2014/main" id="{8A021C15-62E1-B84B-809E-5FB1276BC088}"/>
              </a:ext>
            </a:extLst>
          </p:cNvPr>
          <p:cNvPicPr>
            <a:picLocks noChangeAspect="1"/>
          </p:cNvPicPr>
          <p:nvPr/>
        </p:nvPicPr>
        <p:blipFill>
          <a:blip r:embed="rId5"/>
          <a:stretch>
            <a:fillRect/>
          </a:stretch>
        </p:blipFill>
        <p:spPr>
          <a:xfrm>
            <a:off x="12506460" y="6282831"/>
            <a:ext cx="9489939" cy="6057744"/>
          </a:xfrm>
          <a:prstGeom prst="rect">
            <a:avLst/>
          </a:prstGeom>
        </p:spPr>
      </p:pic>
    </p:spTree>
    <p:extLst>
      <p:ext uri="{BB962C8B-B14F-4D97-AF65-F5344CB8AC3E}">
        <p14:creationId xmlns:p14="http://schemas.microsoft.com/office/powerpoint/2010/main" val="63637488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11649"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Tree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759629" y="10190572"/>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t>Trees in Queens are the biggest</a:t>
            </a:r>
          </a:p>
          <a:p>
            <a:pPr>
              <a:lnSpc>
                <a:spcPct val="150000"/>
              </a:lnSpc>
            </a:pPr>
            <a:r>
              <a:rPr lang="en-US" sz="2000" dirty="0"/>
              <a:t>there are many London planetree, which are relatively big trees.</a:t>
            </a:r>
            <a:endParaRPr lang="en-US" altLang="ko-KR" sz="2000" dirty="0"/>
          </a:p>
        </p:txBody>
      </p:sp>
      <p:pic>
        <p:nvPicPr>
          <p:cNvPr id="10" name="Picture 9">
            <a:extLst>
              <a:ext uri="{FF2B5EF4-FFF2-40B4-BE49-F238E27FC236}">
                <a16:creationId xmlns:a16="http://schemas.microsoft.com/office/drawing/2014/main" id="{00AD69BC-8EE0-0A48-8187-D09F577EF7F7}"/>
              </a:ext>
            </a:extLst>
          </p:cNvPr>
          <p:cNvPicPr>
            <a:picLocks noChangeAspect="1"/>
          </p:cNvPicPr>
          <p:nvPr/>
        </p:nvPicPr>
        <p:blipFill>
          <a:blip r:embed="rId3"/>
          <a:stretch>
            <a:fillRect/>
          </a:stretch>
        </p:blipFill>
        <p:spPr>
          <a:xfrm>
            <a:off x="1759629" y="3263900"/>
            <a:ext cx="10746831" cy="6388100"/>
          </a:xfrm>
          <a:prstGeom prst="rect">
            <a:avLst/>
          </a:prstGeom>
        </p:spPr>
      </p:pic>
      <p:pic>
        <p:nvPicPr>
          <p:cNvPr id="3" name="Picture 2">
            <a:extLst>
              <a:ext uri="{FF2B5EF4-FFF2-40B4-BE49-F238E27FC236}">
                <a16:creationId xmlns:a16="http://schemas.microsoft.com/office/drawing/2014/main" id="{FBE52A45-E3F9-334D-A736-3DE129883BD3}"/>
              </a:ext>
            </a:extLst>
          </p:cNvPr>
          <p:cNvPicPr>
            <a:picLocks noChangeAspect="1"/>
          </p:cNvPicPr>
          <p:nvPr/>
        </p:nvPicPr>
        <p:blipFill>
          <a:blip r:embed="rId4"/>
          <a:stretch>
            <a:fillRect/>
          </a:stretch>
        </p:blipFill>
        <p:spPr>
          <a:xfrm>
            <a:off x="14361889" y="775905"/>
            <a:ext cx="7933647" cy="5037236"/>
          </a:xfrm>
          <a:prstGeom prst="rect">
            <a:avLst/>
          </a:prstGeom>
        </p:spPr>
      </p:pic>
      <p:pic>
        <p:nvPicPr>
          <p:cNvPr id="7" name="Picture 6">
            <a:extLst>
              <a:ext uri="{FF2B5EF4-FFF2-40B4-BE49-F238E27FC236}">
                <a16:creationId xmlns:a16="http://schemas.microsoft.com/office/drawing/2014/main" id="{9CFC3647-9E01-C043-A58C-BAA1167C6FD6}"/>
              </a:ext>
            </a:extLst>
          </p:cNvPr>
          <p:cNvPicPr>
            <a:picLocks noChangeAspect="1"/>
          </p:cNvPicPr>
          <p:nvPr/>
        </p:nvPicPr>
        <p:blipFill>
          <a:blip r:embed="rId5"/>
          <a:stretch>
            <a:fillRect/>
          </a:stretch>
        </p:blipFill>
        <p:spPr>
          <a:xfrm>
            <a:off x="12457611" y="5943599"/>
            <a:ext cx="9707972" cy="6396975"/>
          </a:xfrm>
          <a:prstGeom prst="rect">
            <a:avLst/>
          </a:prstGeom>
        </p:spPr>
      </p:pic>
    </p:spTree>
    <p:extLst>
      <p:ext uri="{BB962C8B-B14F-4D97-AF65-F5344CB8AC3E}">
        <p14:creationId xmlns:p14="http://schemas.microsoft.com/office/powerpoint/2010/main" val="308314313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6294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data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5840635" y="2639424"/>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between the number of complaints and the number of trees by borough</a:t>
            </a:r>
          </a:p>
        </p:txBody>
      </p:sp>
      <p:pic>
        <p:nvPicPr>
          <p:cNvPr id="8" name="Picture 7">
            <a:extLst>
              <a:ext uri="{FF2B5EF4-FFF2-40B4-BE49-F238E27FC236}">
                <a16:creationId xmlns:a16="http://schemas.microsoft.com/office/drawing/2014/main" id="{361A402C-BB27-F044-BA4E-9BC0A0AE6902}"/>
              </a:ext>
            </a:extLst>
          </p:cNvPr>
          <p:cNvPicPr>
            <a:picLocks noChangeAspect="1"/>
          </p:cNvPicPr>
          <p:nvPr/>
        </p:nvPicPr>
        <p:blipFill>
          <a:blip r:embed="rId3"/>
          <a:stretch>
            <a:fillRect/>
          </a:stretch>
        </p:blipFill>
        <p:spPr>
          <a:xfrm>
            <a:off x="1759630" y="2639424"/>
            <a:ext cx="13272602" cy="9167094"/>
          </a:xfrm>
          <a:prstGeom prst="rect">
            <a:avLst/>
          </a:prstGeom>
        </p:spPr>
      </p:pic>
    </p:spTree>
    <p:extLst>
      <p:ext uri="{BB962C8B-B14F-4D97-AF65-F5344CB8AC3E}">
        <p14:creationId xmlns:p14="http://schemas.microsoft.com/office/powerpoint/2010/main" val="175332770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6294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data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5840635" y="2639424"/>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between the number of complaints and average size of trees by borough</a:t>
            </a:r>
          </a:p>
        </p:txBody>
      </p:sp>
      <p:pic>
        <p:nvPicPr>
          <p:cNvPr id="3" name="Picture 2">
            <a:extLst>
              <a:ext uri="{FF2B5EF4-FFF2-40B4-BE49-F238E27FC236}">
                <a16:creationId xmlns:a16="http://schemas.microsoft.com/office/drawing/2014/main" id="{F8CDCB59-1980-994D-9B57-09C0A574FE5C}"/>
              </a:ext>
            </a:extLst>
          </p:cNvPr>
          <p:cNvPicPr>
            <a:picLocks noChangeAspect="1"/>
          </p:cNvPicPr>
          <p:nvPr/>
        </p:nvPicPr>
        <p:blipFill>
          <a:blip r:embed="rId3"/>
          <a:stretch>
            <a:fillRect/>
          </a:stretch>
        </p:blipFill>
        <p:spPr>
          <a:xfrm>
            <a:off x="1759630" y="2639424"/>
            <a:ext cx="13308286" cy="9167094"/>
          </a:xfrm>
          <a:prstGeom prst="rect">
            <a:avLst/>
          </a:prstGeom>
        </p:spPr>
      </p:pic>
      <p:pic>
        <p:nvPicPr>
          <p:cNvPr id="7" name="Picture 6">
            <a:extLst>
              <a:ext uri="{FF2B5EF4-FFF2-40B4-BE49-F238E27FC236}">
                <a16:creationId xmlns:a16="http://schemas.microsoft.com/office/drawing/2014/main" id="{C61C3C1F-3999-4F4F-AB7E-4EC9BC9ADBFF}"/>
              </a:ext>
            </a:extLst>
          </p:cNvPr>
          <p:cNvPicPr>
            <a:picLocks noChangeAspect="1"/>
          </p:cNvPicPr>
          <p:nvPr/>
        </p:nvPicPr>
        <p:blipFill>
          <a:blip r:embed="rId4"/>
          <a:stretch>
            <a:fillRect/>
          </a:stretch>
        </p:blipFill>
        <p:spPr>
          <a:xfrm>
            <a:off x="15298040" y="6256618"/>
            <a:ext cx="8019039" cy="5549900"/>
          </a:xfrm>
          <a:prstGeom prst="rect">
            <a:avLst/>
          </a:prstGeom>
        </p:spPr>
      </p:pic>
    </p:spTree>
    <p:extLst>
      <p:ext uri="{BB962C8B-B14F-4D97-AF65-F5344CB8AC3E}">
        <p14:creationId xmlns:p14="http://schemas.microsoft.com/office/powerpoint/2010/main" val="28046186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8255000"/>
            <a:ext cx="24387175" cy="546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1759630" y="766742"/>
            <a:ext cx="8186857" cy="2215991"/>
          </a:xfrm>
          <a:prstGeom prst="rect">
            <a:avLst/>
          </a:prstGeom>
          <a:noFill/>
        </p:spPr>
        <p:txBody>
          <a:bodyPr wrap="none" rtlCol="0">
            <a:spAutoFit/>
          </a:bodyPr>
          <a:lstStyle/>
          <a:p>
            <a:r>
              <a:rPr lang="en-US" sz="13800" b="1" dirty="0">
                <a:solidFill>
                  <a:schemeClr val="tx2"/>
                </a:solidFill>
                <a:latin typeface="Montserrat Semi" charset="0"/>
                <a:ea typeface="Montserrat Semi" charset="0"/>
                <a:cs typeface="Montserrat Semi" charset="0"/>
              </a:rPr>
              <a:t>Conclusion</a:t>
            </a:r>
          </a:p>
        </p:txBody>
      </p:sp>
      <p:sp>
        <p:nvSpPr>
          <p:cNvPr id="10" name="TextBox 9"/>
          <p:cNvSpPr txBox="1"/>
          <p:nvPr/>
        </p:nvSpPr>
        <p:spPr>
          <a:xfrm>
            <a:off x="1575030" y="3219077"/>
            <a:ext cx="20726170"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Insight</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The number of trees,  the number of complaints and the size of trees are proportional between boroughs.</a:t>
            </a:r>
          </a:p>
          <a:p>
            <a:pPr>
              <a:lnSpc>
                <a:spcPct val="150000"/>
              </a:lnSpc>
            </a:pPr>
            <a:r>
              <a:rPr lang="en-US" sz="2400" dirty="0">
                <a:latin typeface="Montserrat Light" charset="0"/>
                <a:ea typeface="Montserrat Light" charset="0"/>
                <a:cs typeface="Montserrat Light" charset="0"/>
              </a:rPr>
              <a:t>Maybe civil complaints are generated according to the size or species of trees.</a:t>
            </a:r>
            <a:endParaRPr lang="en-US" sz="2400" dirty="0">
              <a:solidFill>
                <a:schemeClr val="tx2"/>
              </a:solidFill>
              <a:latin typeface="Montserrat Light" charset="0"/>
              <a:ea typeface="Montserrat Light" charset="0"/>
              <a:cs typeface="Montserrat Light" charset="0"/>
            </a:endParaRPr>
          </a:p>
        </p:txBody>
      </p:sp>
      <p:sp>
        <p:nvSpPr>
          <p:cNvPr id="11" name="TextBox 10"/>
          <p:cNvSpPr txBox="1"/>
          <p:nvPr/>
        </p:nvSpPr>
        <p:spPr>
          <a:xfrm>
            <a:off x="1575029" y="5486746"/>
            <a:ext cx="20726171"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Future works</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Data relating to pedestrian </a:t>
            </a:r>
            <a:r>
              <a:rPr lang="en-US" sz="2400" dirty="0"/>
              <a:t>inconvenience</a:t>
            </a:r>
            <a:r>
              <a:rPr lang="en-US" sz="2400" dirty="0">
                <a:latin typeface="Montserrat Light" charset="0"/>
                <a:ea typeface="Montserrat Light" charset="0"/>
                <a:cs typeface="Montserrat Light" charset="0"/>
              </a:rPr>
              <a:t> will be used.</a:t>
            </a:r>
          </a:p>
          <a:p>
            <a:pPr>
              <a:lnSpc>
                <a:spcPct val="150000"/>
              </a:lnSpc>
            </a:pPr>
            <a:r>
              <a:rPr lang="en-US" sz="2400" dirty="0">
                <a:latin typeface="Montserrat Light" charset="0"/>
                <a:ea typeface="Montserrat Light" charset="0"/>
                <a:cs typeface="Montserrat Light" charset="0"/>
              </a:rPr>
              <a:t>Analysis of abnormal stem or root conditions and related data is scheduled</a:t>
            </a:r>
            <a:endParaRPr lang="en-US" sz="2400" dirty="0">
              <a:solidFill>
                <a:schemeClr val="tx2"/>
              </a:solidFill>
              <a:latin typeface="Montserrat Light" charset="0"/>
              <a:ea typeface="Montserrat Light" charset="0"/>
              <a:cs typeface="Montserrat Light" charset="0"/>
            </a:endParaRPr>
          </a:p>
        </p:txBody>
      </p:sp>
      <p:pic>
        <p:nvPicPr>
          <p:cNvPr id="16" name="Picture Placeholder 15">
            <a:extLst>
              <a:ext uri="{FF2B5EF4-FFF2-40B4-BE49-F238E27FC236}">
                <a16:creationId xmlns:a16="http://schemas.microsoft.com/office/drawing/2014/main" id="{80A17C0B-B81B-054E-B8BA-8F2D902C7261}"/>
              </a:ext>
            </a:extLst>
          </p:cNvPr>
          <p:cNvPicPr>
            <a:picLocks noGrp="1" noChangeAspect="1"/>
          </p:cNvPicPr>
          <p:nvPr>
            <p:ph type="pic" sz="quarter" idx="11"/>
          </p:nvPr>
        </p:nvPicPr>
        <p:blipFill rotWithShape="1">
          <a:blip r:embed="rId3"/>
          <a:srcRect l="104" t="34273" r="-104" b="20941"/>
          <a:stretch/>
        </p:blipFill>
        <p:spPr>
          <a:xfrm>
            <a:off x="-3" y="8255000"/>
            <a:ext cx="24387177" cy="5461000"/>
          </a:xfrm>
        </p:spPr>
      </p:pic>
    </p:spTree>
    <p:extLst>
      <p:ext uri="{BB962C8B-B14F-4D97-AF65-F5344CB8AC3E}">
        <p14:creationId xmlns:p14="http://schemas.microsoft.com/office/powerpoint/2010/main" val="22910683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7734465" cy="137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Light" charset="0"/>
              <a:ea typeface="Montserrat Light" charset="0"/>
              <a:cs typeface="Montserrat Light" charset="0"/>
            </a:endParaRPr>
          </a:p>
        </p:txBody>
      </p:sp>
      <p:sp>
        <p:nvSpPr>
          <p:cNvPr id="11" name="TextBox 10"/>
          <p:cNvSpPr txBox="1"/>
          <p:nvPr/>
        </p:nvSpPr>
        <p:spPr>
          <a:xfrm>
            <a:off x="8915630" y="3740519"/>
            <a:ext cx="13831658"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NYC Open data – 2015 Street Tree census</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Tree data collected includes tree species, diameter and perception of health. Accompanying </a:t>
            </a:r>
            <a:r>
              <a:rPr lang="en-US" sz="2400" dirty="0" err="1">
                <a:latin typeface="Montserrat Light" charset="0"/>
                <a:ea typeface="Montserrat Light" charset="0"/>
                <a:cs typeface="Montserrat Light" charset="0"/>
              </a:rPr>
              <a:t>blockface</a:t>
            </a:r>
            <a:r>
              <a:rPr lang="en-US" sz="2400" dirty="0">
                <a:latin typeface="Montserrat Light" charset="0"/>
                <a:ea typeface="Montserrat Light" charset="0"/>
                <a:cs typeface="Montserrat Light" charset="0"/>
              </a:rPr>
              <a:t> data is available indicating status of data collection and data release citywide.</a:t>
            </a:r>
            <a:endParaRPr lang="en-US" sz="2400" dirty="0">
              <a:solidFill>
                <a:schemeClr val="tx2"/>
              </a:solidFill>
              <a:latin typeface="Montserrat Light" charset="0"/>
              <a:ea typeface="Montserrat Light" charset="0"/>
              <a:cs typeface="Montserrat Light" charset="0"/>
            </a:endParaRPr>
          </a:p>
        </p:txBody>
      </p:sp>
      <p:sp>
        <p:nvSpPr>
          <p:cNvPr id="12" name="TextBox 11"/>
          <p:cNvSpPr txBox="1"/>
          <p:nvPr/>
        </p:nvSpPr>
        <p:spPr>
          <a:xfrm>
            <a:off x="8915629" y="6560807"/>
            <a:ext cx="13831659"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NYC Open data - 311 Service Requests from 2010 to Present</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All 311 Service Requests from 2010 to present</a:t>
            </a:r>
            <a:r>
              <a:rPr lang="en-US" sz="2400" dirty="0">
                <a:solidFill>
                  <a:schemeClr val="tx2"/>
                </a:solidFill>
                <a:latin typeface="Montserrat Light" charset="0"/>
                <a:ea typeface="Montserrat Light" charset="0"/>
                <a:cs typeface="Montserrat Light" charset="0"/>
              </a:rPr>
              <a:t>. Contains vast amounts of data, only relevant street tree data for 2015 are used in the analysis.</a:t>
            </a:r>
          </a:p>
        </p:txBody>
      </p:sp>
      <p:sp>
        <p:nvSpPr>
          <p:cNvPr id="15" name="TextBox 14"/>
          <p:cNvSpPr txBox="1"/>
          <p:nvPr/>
        </p:nvSpPr>
        <p:spPr>
          <a:xfrm>
            <a:off x="10433781" y="10244772"/>
            <a:ext cx="4600031"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Confirmation of civil requests</a:t>
            </a:r>
          </a:p>
          <a:p>
            <a:pPr>
              <a:lnSpc>
                <a:spcPct val="150000"/>
              </a:lnSpc>
            </a:pPr>
            <a:r>
              <a:rPr lang="en-US" sz="2000" dirty="0">
                <a:latin typeface="Montserrat Light" charset="0"/>
                <a:ea typeface="Montserrat Light" charset="0"/>
                <a:cs typeface="Montserrat Light" charset="0"/>
              </a:rPr>
              <a:t>Check what requests have been received for the trees</a:t>
            </a:r>
          </a:p>
        </p:txBody>
      </p:sp>
      <p:sp>
        <p:nvSpPr>
          <p:cNvPr id="16" name="Text Placeholder 33"/>
          <p:cNvSpPr txBox="1">
            <a:spLocks/>
          </p:cNvSpPr>
          <p:nvPr/>
        </p:nvSpPr>
        <p:spPr>
          <a:xfrm>
            <a:off x="8915628" y="10363599"/>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1"/>
                </a:solidFill>
                <a:latin typeface="Montserrat Light" charset="0"/>
                <a:cs typeface="Montserrat Light" charset="0"/>
              </a:rPr>
              <a:t>01</a:t>
            </a:r>
          </a:p>
        </p:txBody>
      </p:sp>
      <p:sp>
        <p:nvSpPr>
          <p:cNvPr id="21" name="TextBox 20"/>
          <p:cNvSpPr txBox="1"/>
          <p:nvPr/>
        </p:nvSpPr>
        <p:spPr>
          <a:xfrm>
            <a:off x="17009120" y="10244772"/>
            <a:ext cx="4832348"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Data analysis </a:t>
            </a:r>
          </a:p>
          <a:p>
            <a:pPr>
              <a:lnSpc>
                <a:spcPct val="150000"/>
              </a:lnSpc>
            </a:pPr>
            <a:r>
              <a:rPr lang="en-US" sz="2000" dirty="0">
                <a:latin typeface="Montserrat Light" charset="0"/>
                <a:ea typeface="Montserrat Light" charset="0"/>
                <a:cs typeface="Montserrat Light" charset="0"/>
              </a:rPr>
              <a:t>Analyze data based on requests</a:t>
            </a:r>
          </a:p>
        </p:txBody>
      </p:sp>
      <p:sp>
        <p:nvSpPr>
          <p:cNvPr id="22" name="Text Placeholder 33"/>
          <p:cNvSpPr txBox="1">
            <a:spLocks/>
          </p:cNvSpPr>
          <p:nvPr/>
        </p:nvSpPr>
        <p:spPr>
          <a:xfrm>
            <a:off x="15490967" y="10363599"/>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2"/>
                </a:solidFill>
                <a:latin typeface="Montserrat Light" charset="0"/>
                <a:cs typeface="Montserrat Light" charset="0"/>
              </a:rPr>
              <a:t>02</a:t>
            </a:r>
          </a:p>
        </p:txBody>
      </p:sp>
      <p:sp>
        <p:nvSpPr>
          <p:cNvPr id="13" name="TextBox 12"/>
          <p:cNvSpPr txBox="1"/>
          <p:nvPr/>
        </p:nvSpPr>
        <p:spPr>
          <a:xfrm>
            <a:off x="8915630" y="1130397"/>
            <a:ext cx="14223770" cy="1200329"/>
          </a:xfrm>
          <a:prstGeom prst="rect">
            <a:avLst/>
          </a:prstGeom>
          <a:noFill/>
        </p:spPr>
        <p:txBody>
          <a:bodyPr wrap="square" rtlCol="0">
            <a:spAutoFit/>
          </a:bodyPr>
          <a:lstStyle/>
          <a:p>
            <a:r>
              <a:rPr lang="en-US" sz="7200" dirty="0">
                <a:solidFill>
                  <a:schemeClr val="tx2"/>
                </a:solidFill>
                <a:latin typeface="Montserrat Light" charset="0"/>
                <a:ea typeface="Montserrat Light" charset="0"/>
                <a:cs typeface="Montserrat Light" charset="0"/>
              </a:rPr>
              <a:t>What kind of trees are there in NYC?</a:t>
            </a:r>
          </a:p>
        </p:txBody>
      </p:sp>
      <p:pic>
        <p:nvPicPr>
          <p:cNvPr id="5" name="Picture Placeholder 4">
            <a:extLst>
              <a:ext uri="{FF2B5EF4-FFF2-40B4-BE49-F238E27FC236}">
                <a16:creationId xmlns:a16="http://schemas.microsoft.com/office/drawing/2014/main" id="{72B70E23-3350-7241-8651-845EF3CDCCD9}"/>
              </a:ext>
            </a:extLst>
          </p:cNvPr>
          <p:cNvPicPr>
            <a:picLocks noGrp="1" noChangeAspect="1"/>
          </p:cNvPicPr>
          <p:nvPr>
            <p:ph type="pic" sz="quarter" idx="10"/>
          </p:nvPr>
        </p:nvPicPr>
        <p:blipFill rotWithShape="1">
          <a:blip r:embed="rId3"/>
          <a:srcRect l="4450" r="58080" b="9677"/>
          <a:stretch/>
        </p:blipFill>
        <p:spPr>
          <a:xfrm>
            <a:off x="4763" y="0"/>
            <a:ext cx="7737487" cy="13716000"/>
          </a:xfrm>
        </p:spPr>
      </p:pic>
    </p:spTree>
    <p:extLst>
      <p:ext uri="{BB962C8B-B14F-4D97-AF65-F5344CB8AC3E}">
        <p14:creationId xmlns:p14="http://schemas.microsoft.com/office/powerpoint/2010/main" val="15925947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9630" y="766742"/>
            <a:ext cx="4755661"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a:t>
            </a:r>
          </a:p>
        </p:txBody>
      </p:sp>
      <p:pic>
        <p:nvPicPr>
          <p:cNvPr id="3" name="Picture 2">
            <a:extLst>
              <a:ext uri="{FF2B5EF4-FFF2-40B4-BE49-F238E27FC236}">
                <a16:creationId xmlns:a16="http://schemas.microsoft.com/office/drawing/2014/main" id="{48E90C64-F10D-BD4D-9C47-814B440C5744}"/>
              </a:ext>
            </a:extLst>
          </p:cNvPr>
          <p:cNvPicPr>
            <a:picLocks noChangeAspect="1"/>
          </p:cNvPicPr>
          <p:nvPr/>
        </p:nvPicPr>
        <p:blipFill>
          <a:blip r:embed="rId3"/>
          <a:stretch>
            <a:fillRect/>
          </a:stretch>
        </p:blipFill>
        <p:spPr>
          <a:xfrm>
            <a:off x="1759630" y="2319245"/>
            <a:ext cx="10129134" cy="9594850"/>
          </a:xfrm>
          <a:prstGeom prst="rect">
            <a:avLst/>
          </a:prstGeom>
        </p:spPr>
      </p:pic>
      <p:pic>
        <p:nvPicPr>
          <p:cNvPr id="5" name="Picture 4">
            <a:extLst>
              <a:ext uri="{FF2B5EF4-FFF2-40B4-BE49-F238E27FC236}">
                <a16:creationId xmlns:a16="http://schemas.microsoft.com/office/drawing/2014/main" id="{07321A59-9D70-FC44-902B-8BC8346D5C12}"/>
              </a:ext>
            </a:extLst>
          </p:cNvPr>
          <p:cNvPicPr>
            <a:picLocks noChangeAspect="1"/>
          </p:cNvPicPr>
          <p:nvPr/>
        </p:nvPicPr>
        <p:blipFill>
          <a:blip r:embed="rId4"/>
          <a:stretch>
            <a:fillRect/>
          </a:stretch>
        </p:blipFill>
        <p:spPr>
          <a:xfrm>
            <a:off x="12319068" y="2319244"/>
            <a:ext cx="9976154" cy="9504309"/>
          </a:xfrm>
          <a:prstGeom prst="rect">
            <a:avLst/>
          </a:prstGeom>
        </p:spPr>
      </p:pic>
    </p:spTree>
    <p:extLst>
      <p:ext uri="{BB962C8B-B14F-4D97-AF65-F5344CB8AC3E}">
        <p14:creationId xmlns:p14="http://schemas.microsoft.com/office/powerpoint/2010/main" val="3364412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9630" y="766742"/>
            <a:ext cx="4755661"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a:t>
            </a:r>
          </a:p>
        </p:txBody>
      </p:sp>
      <p:pic>
        <p:nvPicPr>
          <p:cNvPr id="4" name="Picture 3">
            <a:extLst>
              <a:ext uri="{FF2B5EF4-FFF2-40B4-BE49-F238E27FC236}">
                <a16:creationId xmlns:a16="http://schemas.microsoft.com/office/drawing/2014/main" id="{17E94ADB-43D4-9E49-8183-469574448586}"/>
              </a:ext>
            </a:extLst>
          </p:cNvPr>
          <p:cNvPicPr>
            <a:picLocks noChangeAspect="1"/>
          </p:cNvPicPr>
          <p:nvPr/>
        </p:nvPicPr>
        <p:blipFill>
          <a:blip r:embed="rId3"/>
          <a:stretch>
            <a:fillRect/>
          </a:stretch>
        </p:blipFill>
        <p:spPr>
          <a:xfrm>
            <a:off x="522500" y="1967071"/>
            <a:ext cx="14188582" cy="11377427"/>
          </a:xfrm>
          <a:prstGeom prst="rect">
            <a:avLst/>
          </a:prstGeom>
        </p:spPr>
      </p:pic>
      <p:sp>
        <p:nvSpPr>
          <p:cNvPr id="7" name="TextBox 6">
            <a:extLst>
              <a:ext uri="{FF2B5EF4-FFF2-40B4-BE49-F238E27FC236}">
                <a16:creationId xmlns:a16="http://schemas.microsoft.com/office/drawing/2014/main" id="{499EBC00-7351-9449-A9AD-15853C2B7E0C}"/>
              </a:ext>
            </a:extLst>
          </p:cNvPr>
          <p:cNvSpPr txBox="1"/>
          <p:nvPr/>
        </p:nvSpPr>
        <p:spPr>
          <a:xfrm>
            <a:off x="15443184" y="1967071"/>
            <a:ext cx="9266720"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Distri</a:t>
            </a:r>
            <a:r>
              <a:rPr lang="en-US" sz="2800" b="1" dirty="0">
                <a:solidFill>
                  <a:srgbClr val="000000"/>
                </a:solidFill>
                <a:latin typeface="Montserrat Semi" charset="0"/>
                <a:ea typeface="Montserrat Semi" charset="0"/>
                <a:cs typeface="Montserrat Semi" charset="0"/>
              </a:rPr>
              <a:t>bution of tree and complaint</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Of course, the more trees there are, the more complaints there are.</a:t>
            </a:r>
            <a:br>
              <a:rPr lang="en-US" sz="2000" dirty="0">
                <a:latin typeface="Montserrat Light" charset="0"/>
                <a:ea typeface="Montserrat Light" charset="0"/>
                <a:cs typeface="Montserrat Light" charset="0"/>
              </a:rPr>
            </a:br>
            <a:r>
              <a:rPr lang="en-US" sz="2000" dirty="0">
                <a:latin typeface="Montserrat Light" charset="0"/>
                <a:ea typeface="Montserrat Light" charset="0"/>
                <a:cs typeface="Montserrat Light" charset="0"/>
              </a:rPr>
              <a:t>This map just shows that it's distributed evenly across the board.</a:t>
            </a:r>
          </a:p>
        </p:txBody>
      </p:sp>
    </p:spTree>
    <p:extLst>
      <p:ext uri="{BB962C8B-B14F-4D97-AF65-F5344CB8AC3E}">
        <p14:creationId xmlns:p14="http://schemas.microsoft.com/office/powerpoint/2010/main" val="282650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2E43E-7DCB-DB4D-A365-436D985F1B8C}"/>
              </a:ext>
            </a:extLst>
          </p:cNvPr>
          <p:cNvSpPr txBox="1"/>
          <p:nvPr/>
        </p:nvSpPr>
        <p:spPr>
          <a:xfrm>
            <a:off x="1759630" y="766742"/>
            <a:ext cx="765171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NTA</a:t>
            </a:r>
          </a:p>
        </p:txBody>
      </p:sp>
      <p:pic>
        <p:nvPicPr>
          <p:cNvPr id="5" name="Picture 4">
            <a:extLst>
              <a:ext uri="{FF2B5EF4-FFF2-40B4-BE49-F238E27FC236}">
                <a16:creationId xmlns:a16="http://schemas.microsoft.com/office/drawing/2014/main" id="{C3789824-377E-F94F-91CB-F7203EB1865C}"/>
              </a:ext>
            </a:extLst>
          </p:cNvPr>
          <p:cNvPicPr>
            <a:picLocks noChangeAspect="1"/>
          </p:cNvPicPr>
          <p:nvPr/>
        </p:nvPicPr>
        <p:blipFill>
          <a:blip r:embed="rId3"/>
          <a:stretch>
            <a:fillRect/>
          </a:stretch>
        </p:blipFill>
        <p:spPr>
          <a:xfrm>
            <a:off x="1759630" y="1967071"/>
            <a:ext cx="20935480" cy="9570505"/>
          </a:xfrm>
          <a:prstGeom prst="rect">
            <a:avLst/>
          </a:prstGeom>
        </p:spPr>
      </p:pic>
      <p:sp>
        <p:nvSpPr>
          <p:cNvPr id="6" name="TextBox 5">
            <a:extLst>
              <a:ext uri="{FF2B5EF4-FFF2-40B4-BE49-F238E27FC236}">
                <a16:creationId xmlns:a16="http://schemas.microsoft.com/office/drawing/2014/main" id="{4E2EC621-A9B1-ED45-B6E6-97C993DC832D}"/>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 distribution by Neighborhood Tabulation Areas</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There are many trees on the side of Staten Island and Queens.</a:t>
            </a:r>
          </a:p>
        </p:txBody>
      </p:sp>
    </p:spTree>
    <p:extLst>
      <p:ext uri="{BB962C8B-B14F-4D97-AF65-F5344CB8AC3E}">
        <p14:creationId xmlns:p14="http://schemas.microsoft.com/office/powerpoint/2010/main" val="35571565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2E43E-7DCB-DB4D-A365-436D985F1B8C}"/>
              </a:ext>
            </a:extLst>
          </p:cNvPr>
          <p:cNvSpPr txBox="1"/>
          <p:nvPr/>
        </p:nvSpPr>
        <p:spPr>
          <a:xfrm>
            <a:off x="1759630" y="766742"/>
            <a:ext cx="765171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NTA</a:t>
            </a:r>
          </a:p>
        </p:txBody>
      </p:sp>
      <p:sp>
        <p:nvSpPr>
          <p:cNvPr id="6" name="TextBox 5">
            <a:extLst>
              <a:ext uri="{FF2B5EF4-FFF2-40B4-BE49-F238E27FC236}">
                <a16:creationId xmlns:a16="http://schemas.microsoft.com/office/drawing/2014/main" id="{4E2EC621-A9B1-ED45-B6E6-97C993DC832D}"/>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 distribution by Neighborhood Tabulation Areas</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Manhattan has a relatively high density of trees</a:t>
            </a:r>
          </a:p>
        </p:txBody>
      </p:sp>
      <p:pic>
        <p:nvPicPr>
          <p:cNvPr id="4" name="Picture 3">
            <a:extLst>
              <a:ext uri="{FF2B5EF4-FFF2-40B4-BE49-F238E27FC236}">
                <a16:creationId xmlns:a16="http://schemas.microsoft.com/office/drawing/2014/main" id="{0C19D863-8C67-3443-ACAF-41EF5FAB1DF0}"/>
              </a:ext>
            </a:extLst>
          </p:cNvPr>
          <p:cNvPicPr>
            <a:picLocks noChangeAspect="1"/>
          </p:cNvPicPr>
          <p:nvPr/>
        </p:nvPicPr>
        <p:blipFill>
          <a:blip r:embed="rId3"/>
          <a:stretch>
            <a:fillRect/>
          </a:stretch>
        </p:blipFill>
        <p:spPr>
          <a:xfrm>
            <a:off x="1759629" y="1967070"/>
            <a:ext cx="20894513" cy="9574305"/>
          </a:xfrm>
          <a:prstGeom prst="rect">
            <a:avLst/>
          </a:prstGeom>
        </p:spPr>
      </p:pic>
    </p:spTree>
    <p:extLst>
      <p:ext uri="{BB962C8B-B14F-4D97-AF65-F5344CB8AC3E}">
        <p14:creationId xmlns:p14="http://schemas.microsoft.com/office/powerpoint/2010/main" val="232342950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58031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Postcode</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Postcode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Almost the same except for a few regions.</a:t>
            </a:r>
          </a:p>
        </p:txBody>
      </p:sp>
      <p:pic>
        <p:nvPicPr>
          <p:cNvPr id="6" name="Picture 5">
            <a:extLst>
              <a:ext uri="{FF2B5EF4-FFF2-40B4-BE49-F238E27FC236}">
                <a16:creationId xmlns:a16="http://schemas.microsoft.com/office/drawing/2014/main" id="{75395108-22CB-E24B-AB6B-9D1292DA6E7A}"/>
              </a:ext>
            </a:extLst>
          </p:cNvPr>
          <p:cNvPicPr>
            <a:picLocks noChangeAspect="1"/>
          </p:cNvPicPr>
          <p:nvPr/>
        </p:nvPicPr>
        <p:blipFill>
          <a:blip r:embed="rId3"/>
          <a:stretch>
            <a:fillRect/>
          </a:stretch>
        </p:blipFill>
        <p:spPr>
          <a:xfrm>
            <a:off x="1759630" y="2314941"/>
            <a:ext cx="10477194" cy="8308837"/>
          </a:xfrm>
          <a:prstGeom prst="rect">
            <a:avLst/>
          </a:prstGeom>
        </p:spPr>
      </p:pic>
      <p:pic>
        <p:nvPicPr>
          <p:cNvPr id="8" name="Picture 7">
            <a:extLst>
              <a:ext uri="{FF2B5EF4-FFF2-40B4-BE49-F238E27FC236}">
                <a16:creationId xmlns:a16="http://schemas.microsoft.com/office/drawing/2014/main" id="{CD904565-A9C3-2A4C-A2C1-DA6399549292}"/>
              </a:ext>
            </a:extLst>
          </p:cNvPr>
          <p:cNvPicPr>
            <a:picLocks noChangeAspect="1"/>
          </p:cNvPicPr>
          <p:nvPr/>
        </p:nvPicPr>
        <p:blipFill>
          <a:blip r:embed="rId4"/>
          <a:stretch>
            <a:fillRect/>
          </a:stretch>
        </p:blipFill>
        <p:spPr>
          <a:xfrm>
            <a:off x="12749547" y="2314941"/>
            <a:ext cx="10482214" cy="8308837"/>
          </a:xfrm>
          <a:prstGeom prst="rect">
            <a:avLst/>
          </a:prstGeom>
        </p:spPr>
      </p:pic>
    </p:spTree>
    <p:extLst>
      <p:ext uri="{BB962C8B-B14F-4D97-AF65-F5344CB8AC3E}">
        <p14:creationId xmlns:p14="http://schemas.microsoft.com/office/powerpoint/2010/main" val="63601686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58031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Postcode</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Postcode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Red area is relatively more requested area than blue area</a:t>
            </a:r>
          </a:p>
        </p:txBody>
      </p:sp>
      <p:pic>
        <p:nvPicPr>
          <p:cNvPr id="5" name="Picture 4">
            <a:extLst>
              <a:ext uri="{FF2B5EF4-FFF2-40B4-BE49-F238E27FC236}">
                <a16:creationId xmlns:a16="http://schemas.microsoft.com/office/drawing/2014/main" id="{E907F56B-E86E-2546-B760-3F5517EA05B0}"/>
              </a:ext>
            </a:extLst>
          </p:cNvPr>
          <p:cNvPicPr>
            <a:picLocks noChangeAspect="1"/>
          </p:cNvPicPr>
          <p:nvPr/>
        </p:nvPicPr>
        <p:blipFill>
          <a:blip r:embed="rId3"/>
          <a:stretch>
            <a:fillRect/>
          </a:stretch>
        </p:blipFill>
        <p:spPr>
          <a:xfrm>
            <a:off x="1759629" y="2346138"/>
            <a:ext cx="16340111" cy="9110722"/>
          </a:xfrm>
          <a:prstGeom prst="rect">
            <a:avLst/>
          </a:prstGeom>
        </p:spPr>
      </p:pic>
    </p:spTree>
    <p:extLst>
      <p:ext uri="{BB962C8B-B14F-4D97-AF65-F5344CB8AC3E}">
        <p14:creationId xmlns:p14="http://schemas.microsoft.com/office/powerpoint/2010/main" val="326202810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35769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Borough</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Borough</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Compared to its width, many trees are concentrated in Manhattan, but complaints about the trees are more common in Brooklyn.</a:t>
            </a:r>
          </a:p>
        </p:txBody>
      </p:sp>
      <p:pic>
        <p:nvPicPr>
          <p:cNvPr id="6" name="Picture 5">
            <a:extLst>
              <a:ext uri="{FF2B5EF4-FFF2-40B4-BE49-F238E27FC236}">
                <a16:creationId xmlns:a16="http://schemas.microsoft.com/office/drawing/2014/main" id="{DF318CCC-1849-8942-9FD8-380CAA4302D2}"/>
              </a:ext>
            </a:extLst>
          </p:cNvPr>
          <p:cNvPicPr>
            <a:picLocks noChangeAspect="1"/>
          </p:cNvPicPr>
          <p:nvPr/>
        </p:nvPicPr>
        <p:blipFill>
          <a:blip r:embed="rId3"/>
          <a:stretch>
            <a:fillRect/>
          </a:stretch>
        </p:blipFill>
        <p:spPr>
          <a:xfrm>
            <a:off x="1759629" y="2211668"/>
            <a:ext cx="10135461" cy="8384614"/>
          </a:xfrm>
          <a:prstGeom prst="rect">
            <a:avLst/>
          </a:prstGeom>
        </p:spPr>
      </p:pic>
      <p:pic>
        <p:nvPicPr>
          <p:cNvPr id="10" name="Picture 9">
            <a:extLst>
              <a:ext uri="{FF2B5EF4-FFF2-40B4-BE49-F238E27FC236}">
                <a16:creationId xmlns:a16="http://schemas.microsoft.com/office/drawing/2014/main" id="{92E9DA32-FF6B-814B-A8B6-72AC8F41C0E2}"/>
              </a:ext>
            </a:extLst>
          </p:cNvPr>
          <p:cNvPicPr>
            <a:picLocks noChangeAspect="1"/>
          </p:cNvPicPr>
          <p:nvPr/>
        </p:nvPicPr>
        <p:blipFill>
          <a:blip r:embed="rId4"/>
          <a:stretch>
            <a:fillRect/>
          </a:stretch>
        </p:blipFill>
        <p:spPr>
          <a:xfrm>
            <a:off x="12204420" y="2211668"/>
            <a:ext cx="10065446" cy="8384614"/>
          </a:xfrm>
          <a:prstGeom prst="rect">
            <a:avLst/>
          </a:prstGeom>
        </p:spPr>
      </p:pic>
    </p:spTree>
    <p:extLst>
      <p:ext uri="{BB962C8B-B14F-4D97-AF65-F5344CB8AC3E}">
        <p14:creationId xmlns:p14="http://schemas.microsoft.com/office/powerpoint/2010/main" val="2061656584"/>
      </p:ext>
    </p:extLst>
  </p:cSld>
  <p:clrMapOvr>
    <a:masterClrMapping/>
  </p:clrMapOvr>
  <p:transition/>
</p:sld>
</file>

<file path=ppt/theme/theme1.xml><?xml version="1.0" encoding="utf-8"?>
<a:theme xmlns:a="http://schemas.openxmlformats.org/drawingml/2006/main" name="Office Theme">
  <a:themeElements>
    <a:clrScheme name="Black Minimal 1">
      <a:dk1>
        <a:srgbClr val="000000"/>
      </a:dk1>
      <a:lt1>
        <a:srgbClr val="FFFFFF"/>
      </a:lt1>
      <a:dk2>
        <a:srgbClr val="000000"/>
      </a:dk2>
      <a:lt2>
        <a:srgbClr val="F6F7FA"/>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B0B1B3"/>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4781</TotalTime>
  <Words>1320</Words>
  <Application>Microsoft Macintosh PowerPoint</Application>
  <PresentationFormat>Custom</PresentationFormat>
  <Paragraphs>221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맑은 고딕</vt:lpstr>
      <vt:lpstr>Montserrat Light</vt:lpstr>
      <vt:lpstr>Montserrat Semi</vt:lpstr>
      <vt:lpstr>Montserrat Ultra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84</cp:revision>
  <dcterms:created xsi:type="dcterms:W3CDTF">2016-03-02T16:16:57Z</dcterms:created>
  <dcterms:modified xsi:type="dcterms:W3CDTF">2019-08-06T04:31:05Z</dcterms:modified>
</cp:coreProperties>
</file>